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6" r:id="rId18"/>
    <p:sldId id="271" r:id="rId19"/>
    <p:sldId id="272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udrun.burnet@peabody.org.uk" TargetMode="External"/><Relationship Id="rId2" Type="http://schemas.openxmlformats.org/officeDocument/2006/relationships/hyperlink" Target="mailto:info@survivingeconomicabuse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Domestic violence and the workplace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Nicola Sharp  </a:t>
            </a:r>
            <a:r>
              <a:rPr lang="en-GB" sz="2400" dirty="0" smtClean="0"/>
              <a:t>Surviving Economic Abuse (SEA)</a:t>
            </a:r>
          </a:p>
          <a:p>
            <a:r>
              <a:rPr lang="en-GB" dirty="0" smtClean="0"/>
              <a:t>Gudrun Burnet </a:t>
            </a:r>
            <a:r>
              <a:rPr lang="en-GB" sz="2400" dirty="0" smtClean="0"/>
              <a:t>Peabody Housing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74605"/>
            <a:ext cx="2162175" cy="1047750"/>
          </a:xfrm>
          <a:prstGeom prst="rect">
            <a:avLst/>
          </a:prstGeom>
        </p:spPr>
      </p:pic>
      <p:pic>
        <p:nvPicPr>
          <p:cNvPr id="1026" name="Picture 2" descr="C:\Users\Gudrunb\AppData\Local\Microsoft\Windows\Temporary Internet Files\Content.Outlook\KFM49F4S\PEABODY LOGO 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9601"/>
            <a:ext cx="2286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6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Workplace policy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/>
              <a:t>Four key principles –</a:t>
            </a:r>
          </a:p>
          <a:p>
            <a:pPr marL="0" lvl="0" indent="0">
              <a:buNone/>
            </a:pP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Recognise </a:t>
            </a:r>
            <a:r>
              <a:rPr lang="en-GB" dirty="0"/>
              <a:t>the problem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Respond appropriately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Refer on to appropriate help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Record the details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64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Recognise the problem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Work productivity: </a:t>
            </a:r>
            <a:r>
              <a:rPr lang="en-GB" dirty="0"/>
              <a:t>persistently </a:t>
            </a:r>
            <a:r>
              <a:rPr lang="en-GB" dirty="0" smtClean="0"/>
              <a:t>late.</a:t>
            </a:r>
          </a:p>
          <a:p>
            <a:r>
              <a:rPr lang="en-GB" b="1" dirty="0"/>
              <a:t>Psychological signs: </a:t>
            </a:r>
            <a:r>
              <a:rPr lang="en-GB" dirty="0"/>
              <a:t>problems with </a:t>
            </a:r>
            <a:r>
              <a:rPr lang="en-GB" dirty="0" smtClean="0"/>
              <a:t>concentration.</a:t>
            </a:r>
            <a:endParaRPr lang="en-GB" b="1" dirty="0" smtClean="0"/>
          </a:p>
          <a:p>
            <a:r>
              <a:rPr lang="en-GB" b="1" dirty="0" smtClean="0"/>
              <a:t>Physical </a:t>
            </a:r>
            <a:r>
              <a:rPr lang="en-GB" b="1" dirty="0"/>
              <a:t>signs: </a:t>
            </a:r>
            <a:r>
              <a:rPr lang="en-GB" dirty="0"/>
              <a:t>frequent sickness, </a:t>
            </a:r>
            <a:r>
              <a:rPr lang="en-GB" dirty="0" smtClean="0"/>
              <a:t>tiredness.</a:t>
            </a:r>
          </a:p>
          <a:p>
            <a:r>
              <a:rPr lang="en-GB" b="1" dirty="0" smtClean="0"/>
              <a:t>Signs </a:t>
            </a:r>
            <a:r>
              <a:rPr lang="en-GB" b="1" dirty="0"/>
              <a:t>of control: </a:t>
            </a:r>
            <a:r>
              <a:rPr lang="en-GB" dirty="0"/>
              <a:t>isolation from friends and </a:t>
            </a:r>
            <a:r>
              <a:rPr lang="en-GB" dirty="0" smtClean="0"/>
              <a:t>family.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Constantly calling partner.</a:t>
            </a:r>
          </a:p>
          <a:p>
            <a:r>
              <a:rPr lang="en-GB" dirty="0"/>
              <a:t>Negative comments about their partner or women in </a:t>
            </a:r>
            <a:r>
              <a:rPr lang="en-GB" dirty="0" smtClean="0"/>
              <a:t>general.</a:t>
            </a:r>
          </a:p>
          <a:p>
            <a:r>
              <a:rPr lang="en-GB" dirty="0"/>
              <a:t>Scratches, bruised </a:t>
            </a:r>
            <a:r>
              <a:rPr lang="en-GB" dirty="0" smtClean="0"/>
              <a:t>knuckles.</a:t>
            </a:r>
          </a:p>
          <a:p>
            <a:r>
              <a:rPr lang="en-GB" dirty="0"/>
              <a:t>Jealousy or possessiveness of partner</a:t>
            </a:r>
          </a:p>
        </p:txBody>
      </p:sp>
    </p:spTree>
    <p:extLst>
      <p:ext uri="{BB962C8B-B14F-4D97-AF65-F5344CB8AC3E}">
        <p14:creationId xmlns:p14="http://schemas.microsoft.com/office/powerpoint/2010/main" val="2129754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Respond appropriately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Believe: </a:t>
            </a:r>
            <a:r>
              <a:rPr lang="en-GB" dirty="0"/>
              <a:t>remember accountability for abuse rests with the abuser </a:t>
            </a:r>
            <a:endParaRPr lang="en-GB" dirty="0" smtClean="0"/>
          </a:p>
          <a:p>
            <a:r>
              <a:rPr lang="en-GB" dirty="0" smtClean="0"/>
              <a:t>Offer </a:t>
            </a:r>
            <a:r>
              <a:rPr lang="en-GB" b="1" dirty="0"/>
              <a:t>practical support </a:t>
            </a:r>
            <a:r>
              <a:rPr lang="en-GB" dirty="0"/>
              <a:t>as far as possible i.e. </a:t>
            </a:r>
            <a:r>
              <a:rPr lang="en-GB" dirty="0" smtClean="0"/>
              <a:t>attend </a:t>
            </a:r>
            <a:r>
              <a:rPr lang="en-GB" dirty="0"/>
              <a:t>meetings with </a:t>
            </a:r>
            <a:r>
              <a:rPr lang="en-GB" dirty="0" smtClean="0"/>
              <a:t>solicitors.</a:t>
            </a:r>
          </a:p>
          <a:p>
            <a:r>
              <a:rPr lang="en-GB" dirty="0"/>
              <a:t>Offer to work with domestic violence specialists to develop a </a:t>
            </a:r>
            <a:r>
              <a:rPr lang="en-GB" b="1" dirty="0"/>
              <a:t>workplace safety </a:t>
            </a:r>
            <a:r>
              <a:rPr lang="en-GB" dirty="0"/>
              <a:t>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Hold accountable: </a:t>
            </a:r>
            <a:r>
              <a:rPr lang="en-GB" dirty="0"/>
              <a:t>be clear that abuse is always unacceptable and must be </a:t>
            </a:r>
            <a:r>
              <a:rPr lang="en-GB" dirty="0" smtClean="0"/>
              <a:t>addressed.</a:t>
            </a:r>
          </a:p>
          <a:p>
            <a:r>
              <a:rPr lang="en-GB" dirty="0" smtClean="0"/>
              <a:t>Consider </a:t>
            </a:r>
            <a:r>
              <a:rPr lang="en-GB" b="1" dirty="0"/>
              <a:t>disciplinary </a:t>
            </a:r>
            <a:r>
              <a:rPr lang="en-GB" b="1" dirty="0" smtClean="0"/>
              <a:t>action</a:t>
            </a:r>
            <a:r>
              <a:rPr lang="en-GB" dirty="0" smtClean="0"/>
              <a:t>: appropriate </a:t>
            </a:r>
            <a:r>
              <a:rPr lang="en-GB" dirty="0"/>
              <a:t>to withhold access to information/work resources or review </a:t>
            </a:r>
            <a:r>
              <a:rPr lang="en-GB" dirty="0" smtClean="0"/>
              <a:t>status?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39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Refer to appropriate organisations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</a:t>
            </a:r>
            <a:r>
              <a:rPr lang="en-GB" dirty="0" smtClean="0"/>
              <a:t>nvestigate </a:t>
            </a:r>
            <a:r>
              <a:rPr lang="en-GB" dirty="0"/>
              <a:t>what external resources exist locally and </a:t>
            </a:r>
            <a:r>
              <a:rPr lang="en-GB" dirty="0" smtClean="0"/>
              <a:t>nationally.</a:t>
            </a:r>
          </a:p>
          <a:p>
            <a:r>
              <a:rPr lang="en-GB" dirty="0"/>
              <a:t>Make these available to </a:t>
            </a:r>
            <a:r>
              <a:rPr lang="en-GB" dirty="0" smtClean="0"/>
              <a:t>staff.</a:t>
            </a:r>
          </a:p>
          <a:p>
            <a:r>
              <a:rPr lang="en-GB" dirty="0"/>
              <a:t>Develop good links with the people who run the services (perhaps through the training</a:t>
            </a:r>
            <a:r>
              <a:rPr lang="en-GB" dirty="0" smtClean="0"/>
              <a:t>).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Take time to investigate what intervention programmes exist locally and </a:t>
            </a:r>
            <a:r>
              <a:rPr lang="en-GB" dirty="0" smtClean="0"/>
              <a:t>nationally.</a:t>
            </a:r>
          </a:p>
          <a:p>
            <a:r>
              <a:rPr lang="en-GB" dirty="0"/>
              <a:t>Make these available to </a:t>
            </a:r>
            <a:r>
              <a:rPr lang="en-GB" dirty="0" smtClean="0"/>
              <a:t>staff.</a:t>
            </a:r>
          </a:p>
          <a:p>
            <a:r>
              <a:rPr lang="en-GB" u="sng" dirty="0"/>
              <a:t>Never </a:t>
            </a:r>
            <a:r>
              <a:rPr lang="en-GB" dirty="0"/>
              <a:t>refer to couples counselling – dangerous due to imbalance of </a:t>
            </a:r>
            <a:r>
              <a:rPr lang="en-GB" dirty="0" smtClean="0"/>
              <a:t>power.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166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 Record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Keep </a:t>
            </a:r>
            <a:r>
              <a:rPr lang="en-GB" dirty="0" smtClean="0"/>
              <a:t>confidential records </a:t>
            </a:r>
            <a:r>
              <a:rPr lang="en-GB" dirty="0"/>
              <a:t>of </a:t>
            </a:r>
            <a:r>
              <a:rPr lang="en-GB" dirty="0" smtClean="0"/>
              <a:t>discussions/actions agreed.</a:t>
            </a:r>
          </a:p>
          <a:p>
            <a:r>
              <a:rPr lang="en-GB" dirty="0"/>
              <a:t>Monitor and record all incidents </a:t>
            </a:r>
            <a:r>
              <a:rPr lang="en-GB" dirty="0" smtClean="0"/>
              <a:t>that </a:t>
            </a:r>
            <a:r>
              <a:rPr lang="en-GB" dirty="0"/>
              <a:t>take place in the workplace</a:t>
            </a:r>
            <a:r>
              <a:rPr lang="en-GB" dirty="0" smtClean="0"/>
              <a:t>.</a:t>
            </a:r>
          </a:p>
          <a:p>
            <a:r>
              <a:rPr lang="en-GB" dirty="0"/>
              <a:t>Make information available to criminal/civil courts if requested for civil injunctions/criminal proceedings.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Keep records of </a:t>
            </a:r>
            <a:r>
              <a:rPr lang="en-GB" dirty="0" smtClean="0"/>
              <a:t>discussions/actions agreed.</a:t>
            </a:r>
          </a:p>
          <a:p>
            <a:r>
              <a:rPr lang="en-GB" dirty="0"/>
              <a:t>Make information available to criminal/civil courts if requested for civil injunctions/criminal </a:t>
            </a:r>
            <a:r>
              <a:rPr lang="en-GB" dirty="0" smtClean="0"/>
              <a:t>proceedings.</a:t>
            </a:r>
          </a:p>
          <a:p>
            <a:r>
              <a:rPr lang="en-GB" dirty="0"/>
              <a:t>When providing references recommend to future employers that they undertake enhanced checks for criminal activity</a:t>
            </a:r>
          </a:p>
        </p:txBody>
      </p:sp>
    </p:spTree>
    <p:extLst>
      <p:ext uri="{BB962C8B-B14F-4D97-AF65-F5344CB8AC3E}">
        <p14:creationId xmlns:p14="http://schemas.microsoft.com/office/powerpoint/2010/main" val="449575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Peabody’s Journey...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</a:t>
            </a:r>
            <a:r>
              <a:rPr lang="en-GB" dirty="0" smtClean="0"/>
              <a:t>ne </a:t>
            </a:r>
            <a:r>
              <a:rPr lang="en-GB" dirty="0"/>
              <a:t>of the oldest and largest housing providers in London. We own and manage more than 27,000 homes across the capital, housing around 80,000 </a:t>
            </a:r>
            <a:r>
              <a:rPr lang="en-GB" dirty="0" smtClean="0"/>
              <a:t>residents.</a:t>
            </a:r>
            <a:endParaRPr lang="en-GB" dirty="0"/>
          </a:p>
          <a:p>
            <a:r>
              <a:rPr lang="en-GB" dirty="0" smtClean="0"/>
              <a:t>1,100 members of staff.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5905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Part of our business...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dirty="0" smtClean="0"/>
              <a:t>The </a:t>
            </a:r>
            <a:r>
              <a:rPr lang="en-GB" sz="3000" dirty="0"/>
              <a:t>Specialist Community Safety team deals with high level Anti-Social Behaviour and Domestic Abuse</a:t>
            </a:r>
          </a:p>
          <a:p>
            <a:r>
              <a:rPr lang="en-GB" sz="3000" dirty="0"/>
              <a:t>In </a:t>
            </a:r>
            <a:r>
              <a:rPr lang="en-GB" sz="3000" b="1" dirty="0" smtClean="0"/>
              <a:t>2008</a:t>
            </a:r>
            <a:r>
              <a:rPr lang="en-GB" sz="3000" dirty="0" smtClean="0"/>
              <a:t> just</a:t>
            </a:r>
            <a:r>
              <a:rPr lang="en-GB" sz="3000" b="1" dirty="0" smtClean="0"/>
              <a:t> </a:t>
            </a:r>
            <a:r>
              <a:rPr lang="en-GB" sz="3000" b="1" dirty="0"/>
              <a:t>8 cases </a:t>
            </a:r>
            <a:r>
              <a:rPr lang="en-GB" sz="3000" dirty="0"/>
              <a:t>of domestic abuse </a:t>
            </a:r>
            <a:r>
              <a:rPr lang="en-GB" sz="3000" dirty="0" smtClean="0"/>
              <a:t>reported affecting tenants </a:t>
            </a:r>
          </a:p>
          <a:p>
            <a:r>
              <a:rPr lang="en-GB" sz="3000" dirty="0" smtClean="0"/>
              <a:t>Since training </a:t>
            </a:r>
            <a:r>
              <a:rPr lang="en-GB" sz="3000" b="1" dirty="0" smtClean="0"/>
              <a:t>732 </a:t>
            </a:r>
            <a:r>
              <a:rPr lang="en-GB" sz="3000" b="1" dirty="0"/>
              <a:t>frontline workers </a:t>
            </a:r>
            <a:r>
              <a:rPr lang="en-GB" sz="3000" dirty="0"/>
              <a:t>nationally since </a:t>
            </a:r>
            <a:r>
              <a:rPr lang="en-GB" sz="3000" b="1" dirty="0" smtClean="0"/>
              <a:t>2009 </a:t>
            </a:r>
            <a:r>
              <a:rPr lang="en-GB" sz="3000" dirty="0" smtClean="0"/>
              <a:t>reports have increased considerably</a:t>
            </a:r>
          </a:p>
          <a:p>
            <a:r>
              <a:rPr lang="en-GB" sz="3000" b="1" dirty="0" smtClean="0"/>
              <a:t>74 domestic abuse cases reported from tenants since </a:t>
            </a:r>
            <a:r>
              <a:rPr lang="en-GB" sz="3000" b="1" dirty="0"/>
              <a:t>April </a:t>
            </a:r>
            <a:r>
              <a:rPr lang="en-GB" sz="3000" b="1" dirty="0" smtClean="0"/>
              <a:t>2014</a:t>
            </a:r>
            <a:r>
              <a:rPr lang="en-GB" sz="3000" dirty="0"/>
              <a:t> </a:t>
            </a:r>
            <a:r>
              <a:rPr lang="en-GB" sz="3000" dirty="0" smtClean="0"/>
              <a:t>alone, compared </a:t>
            </a:r>
            <a:r>
              <a:rPr lang="en-GB" sz="3000" dirty="0"/>
              <a:t>to 77 last </a:t>
            </a:r>
            <a:r>
              <a:rPr lang="en-GB" sz="3000" dirty="0" smtClean="0"/>
              <a:t>year </a:t>
            </a:r>
          </a:p>
          <a:p>
            <a:r>
              <a:rPr lang="en-GB" sz="3000" dirty="0" smtClean="0"/>
              <a:t>Now</a:t>
            </a:r>
            <a:r>
              <a:rPr lang="en-GB" sz="3000" dirty="0"/>
              <a:t>, one case is reported to the team every five </a:t>
            </a:r>
            <a:r>
              <a:rPr lang="en-GB" sz="3000" dirty="0" smtClean="0"/>
              <a:t>days, </a:t>
            </a:r>
            <a:r>
              <a:rPr lang="en-GB" sz="3000" dirty="0"/>
              <a:t>an </a:t>
            </a:r>
            <a:r>
              <a:rPr lang="en-GB" sz="3000" b="1" dirty="0"/>
              <a:t>increase of more than 825 per cent</a:t>
            </a:r>
            <a:r>
              <a:rPr lang="en-GB" sz="3000" dirty="0"/>
              <a:t>. </a:t>
            </a: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1236302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But also an issue for staff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One of the consequences of increased focus on and </a:t>
            </a:r>
            <a:r>
              <a:rPr lang="en-GB" b="1" dirty="0" smtClean="0"/>
              <a:t>understanding of </a:t>
            </a:r>
            <a:r>
              <a:rPr lang="en-GB" dirty="0" smtClean="0"/>
              <a:t>domestic abuse within out business is a </a:t>
            </a:r>
            <a:r>
              <a:rPr lang="en-GB" b="1" dirty="0" smtClean="0"/>
              <a:t>knock-on effect in </a:t>
            </a:r>
            <a:r>
              <a:rPr lang="en-GB" b="1" dirty="0"/>
              <a:t>staff </a:t>
            </a:r>
            <a:r>
              <a:rPr lang="en-GB" b="1" dirty="0" smtClean="0"/>
              <a:t>disclosures </a:t>
            </a:r>
            <a:r>
              <a:rPr lang="en-GB" dirty="0" smtClean="0"/>
              <a:t>of domestic abuse.</a:t>
            </a:r>
            <a:endParaRPr lang="en-GB" b="1" dirty="0" smtClean="0"/>
          </a:p>
          <a:p>
            <a:r>
              <a:rPr lang="en-GB" dirty="0" smtClean="0"/>
              <a:t>Made changes to HR ‘well-being’ policy.</a:t>
            </a:r>
          </a:p>
          <a:p>
            <a:r>
              <a:rPr lang="en-GB" dirty="0" smtClean="0"/>
              <a:t>Training on domestic abuse now made available </a:t>
            </a:r>
            <a:r>
              <a:rPr lang="en-GB" dirty="0"/>
              <a:t>to all </a:t>
            </a:r>
            <a:r>
              <a:rPr lang="en-GB" dirty="0" smtClean="0"/>
              <a:t>staff.</a:t>
            </a:r>
          </a:p>
          <a:p>
            <a:r>
              <a:rPr lang="en-GB" dirty="0" smtClean="0"/>
              <a:t>3 Domestic Abuse leads identified for staff to approach</a:t>
            </a:r>
            <a:endParaRPr lang="en-GB" dirty="0"/>
          </a:p>
          <a:p>
            <a:r>
              <a:rPr lang="en-GB" dirty="0" smtClean="0"/>
              <a:t>Domestic abuse addressed in staff corporate induction process.</a:t>
            </a:r>
            <a:endParaRPr lang="en-GB" dirty="0"/>
          </a:p>
          <a:p>
            <a:r>
              <a:rPr lang="en-GB" dirty="0" smtClean="0"/>
              <a:t>Measure risk through </a:t>
            </a:r>
            <a:r>
              <a:rPr lang="en-GB" dirty="0"/>
              <a:t>DASH </a:t>
            </a:r>
            <a:r>
              <a:rPr lang="en-GB" dirty="0" smtClean="0"/>
              <a:t>– RIC and manage appropriately.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019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 ongoing journey...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dirty="0" smtClean="0"/>
              <a:t>Areas for development:</a:t>
            </a:r>
          </a:p>
          <a:p>
            <a:r>
              <a:rPr lang="en-GB" dirty="0" smtClean="0"/>
              <a:t>Further increase in disclosures by victims.</a:t>
            </a:r>
          </a:p>
          <a:p>
            <a:r>
              <a:rPr lang="en-GB" dirty="0" smtClean="0"/>
              <a:t>Response to perpetrators – we hold them to account in our business but what about the workplace?</a:t>
            </a:r>
          </a:p>
          <a:p>
            <a:r>
              <a:rPr lang="en-GB" dirty="0" smtClean="0"/>
              <a:t>What is both the victim and the perpetrator work for us? Workplace stalking.</a:t>
            </a:r>
          </a:p>
          <a:p>
            <a:r>
              <a:rPr lang="en-GB" dirty="0" smtClean="0"/>
              <a:t>HP’s to have a specialist in HR team/ Operational?</a:t>
            </a:r>
          </a:p>
        </p:txBody>
      </p:sp>
    </p:spTree>
    <p:extLst>
      <p:ext uri="{BB962C8B-B14F-4D97-AF65-F5344CB8AC3E}">
        <p14:creationId xmlns:p14="http://schemas.microsoft.com/office/powerpoint/2010/main" val="2218227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en-GB" sz="6000" b="1" dirty="0" smtClean="0"/>
          </a:p>
          <a:p>
            <a:pPr marL="0" lvl="0" indent="0" algn="ctr">
              <a:buNone/>
            </a:pPr>
            <a:r>
              <a:rPr lang="en-GB" sz="6000" b="1" dirty="0" smtClean="0"/>
              <a:t>Questions?</a:t>
            </a:r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55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Why address domestic violence in the workplace?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i="1" dirty="0" smtClean="0"/>
          </a:p>
          <a:p>
            <a:pPr marL="0" indent="0" algn="ctr">
              <a:buNone/>
            </a:pPr>
            <a:r>
              <a:rPr lang="en-GB" i="1" dirty="0" smtClean="0"/>
              <a:t> </a:t>
            </a:r>
            <a:r>
              <a:rPr lang="en-GB" i="1" dirty="0" smtClean="0">
                <a:hlinkClick r:id="rId2" action="ppaction://hlinksldjump"/>
              </a:rPr>
              <a:t>https://www.youtube.com/watch?v=2K9gO45rZvg​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512082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743200"/>
            <a:ext cx="6400800" cy="1752600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Nicola Sharp,  Surviving Economic Abuse </a:t>
            </a:r>
            <a:r>
              <a:rPr lang="en-GB" sz="2800" dirty="0" smtClean="0">
                <a:solidFill>
                  <a:schemeClr val="tx1"/>
                </a:solidFill>
                <a:hlinkClick r:id="rId2"/>
              </a:rPr>
              <a:t>info@survivingeconomicabuse.org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@</a:t>
            </a:r>
            <a:r>
              <a:rPr lang="en-GB" sz="2800" dirty="0" err="1" smtClean="0">
                <a:solidFill>
                  <a:schemeClr val="tx1"/>
                </a:solidFill>
              </a:rPr>
              <a:t>SEAresource</a:t>
            </a:r>
            <a:endParaRPr lang="en-GB" sz="2800" dirty="0" smtClean="0">
              <a:solidFill>
                <a:schemeClr val="tx1"/>
              </a:solidFill>
            </a:endParaRPr>
          </a:p>
          <a:p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Gudrun Burnet, Peabody </a:t>
            </a:r>
            <a:r>
              <a:rPr lang="en-GB" sz="2800" dirty="0" smtClean="0">
                <a:solidFill>
                  <a:schemeClr val="tx1"/>
                </a:solidFill>
                <a:hlinkClick r:id="rId3"/>
              </a:rPr>
              <a:t>gudrun.burnet@peabody.org.uk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+442070214184</a:t>
            </a: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74605"/>
            <a:ext cx="2162175" cy="1047750"/>
          </a:xfrm>
          <a:prstGeom prst="rect">
            <a:avLst/>
          </a:prstGeom>
        </p:spPr>
      </p:pic>
      <p:pic>
        <p:nvPicPr>
          <p:cNvPr id="1026" name="Picture 2" descr="C:\Users\Gudrunb\AppData\Local\Microsoft\Windows\Temporary Internet Files\Content.Outlook\KFM49F4S\PEABODY LOGO CMY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27125"/>
            <a:ext cx="2286000" cy="154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68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Coordinated Community Response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185" y="1600200"/>
            <a:ext cx="4145629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38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workplace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place </a:t>
            </a:r>
            <a:r>
              <a:rPr lang="en-GB" dirty="0"/>
              <a:t>where the views and practices that lead to domestic violence can be </a:t>
            </a:r>
            <a:r>
              <a:rPr lang="en-GB" dirty="0" smtClean="0"/>
              <a:t>challenged – community education, influence social norms.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space in which victims of domestic violence can be supported </a:t>
            </a:r>
            <a:r>
              <a:rPr lang="en-GB" u="sng" dirty="0" smtClean="0"/>
              <a:t>AND</a:t>
            </a:r>
            <a:r>
              <a:rPr lang="en-GB" dirty="0" smtClean="0"/>
              <a:t> </a:t>
            </a:r>
            <a:r>
              <a:rPr lang="en-GB" dirty="0"/>
              <a:t>perpetrators can be held accountable.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84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Negative impact on the economy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1800" dirty="0" smtClean="0"/>
              <a:t>	* Time off work due to injuries sustained as a result of domestic violence; 	   does NOT include reduced performance and morale (Walby, 2009).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86651"/>
              </p:ext>
            </p:extLst>
          </p:nvPr>
        </p:nvGraphicFramePr>
        <p:xfrm>
          <a:off x="1447800" y="2362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Costs</a:t>
                      </a:r>
                      <a:r>
                        <a:rPr lang="en-GB" baseline="0" dirty="0" smtClean="0"/>
                        <a:t> (2008) £m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Cost</a:t>
                      </a:r>
                      <a:r>
                        <a:rPr lang="en-GB" baseline="0" dirty="0" smtClean="0"/>
                        <a:t> to s</a:t>
                      </a:r>
                      <a:r>
                        <a:rPr lang="en-GB" dirty="0" smtClean="0"/>
                        <a:t>ervices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3,856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Lost</a:t>
                      </a:r>
                      <a:r>
                        <a:rPr lang="en-GB" b="1" baseline="0" dirty="0" smtClean="0"/>
                        <a:t> e</a:t>
                      </a:r>
                      <a:r>
                        <a:rPr lang="en-GB" b="1" dirty="0" smtClean="0"/>
                        <a:t>conomic</a:t>
                      </a:r>
                      <a:r>
                        <a:rPr lang="en-GB" b="1" baseline="0" dirty="0" smtClean="0"/>
                        <a:t> output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1,920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Human</a:t>
                      </a:r>
                      <a:r>
                        <a:rPr lang="en-GB" baseline="0" dirty="0" smtClean="0"/>
                        <a:t> and emotional costs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9,954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15, 730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79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Health and safety requirements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Making </a:t>
            </a:r>
            <a:r>
              <a:rPr lang="en-GB" dirty="0"/>
              <a:t>numerous phone calls and </a:t>
            </a:r>
            <a:r>
              <a:rPr lang="en-GB" dirty="0" smtClean="0"/>
              <a:t>e-mails</a:t>
            </a:r>
          </a:p>
          <a:p>
            <a:r>
              <a:rPr lang="en-GB" dirty="0" smtClean="0"/>
              <a:t>Stalking </a:t>
            </a:r>
            <a:r>
              <a:rPr lang="en-GB" dirty="0"/>
              <a:t>the employee at </a:t>
            </a:r>
            <a:r>
              <a:rPr lang="en-GB" dirty="0" smtClean="0"/>
              <a:t>work.</a:t>
            </a:r>
          </a:p>
          <a:p>
            <a:r>
              <a:rPr lang="en-GB" dirty="0"/>
              <a:t>T</a:t>
            </a:r>
            <a:r>
              <a:rPr lang="en-GB" dirty="0" smtClean="0"/>
              <a:t>urning </a:t>
            </a:r>
            <a:r>
              <a:rPr lang="en-GB" dirty="0"/>
              <a:t>up at the workplace and physically assaulting/murdering the </a:t>
            </a:r>
            <a:r>
              <a:rPr lang="en-GB" dirty="0" smtClean="0"/>
              <a:t>employee.</a:t>
            </a:r>
            <a:endParaRPr lang="en-GB" dirty="0"/>
          </a:p>
          <a:p>
            <a:r>
              <a:rPr lang="en-GB" dirty="0"/>
              <a:t>A</a:t>
            </a:r>
            <a:r>
              <a:rPr lang="en-GB" dirty="0" smtClean="0"/>
              <a:t>buser </a:t>
            </a:r>
            <a:r>
              <a:rPr lang="en-GB" dirty="0"/>
              <a:t>harassing and subjecting the employee’s work colleagues to questioning about her whereabouts/actions.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89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Organisational reputation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78 </a:t>
            </a:r>
            <a:r>
              <a:rPr lang="en-GB" dirty="0"/>
              <a:t>per cent of abusers use workplace resources to commit domestic </a:t>
            </a:r>
            <a:r>
              <a:rPr lang="en-GB" dirty="0" smtClean="0"/>
              <a:t>violence. </a:t>
            </a:r>
            <a:endParaRPr lang="en-GB" dirty="0"/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 (</a:t>
            </a:r>
            <a:r>
              <a:rPr lang="en-GB" sz="1600" dirty="0"/>
              <a:t>Maine Department of Labour and Family Crisis Services, 2004). </a:t>
            </a:r>
            <a:endParaRPr lang="en-GB" sz="1600" dirty="0" smtClean="0"/>
          </a:p>
          <a:p>
            <a:r>
              <a:rPr lang="en-GB" dirty="0" smtClean="0"/>
              <a:t>As many </a:t>
            </a:r>
            <a:r>
              <a:rPr lang="en-GB" dirty="0"/>
              <a:t>as 50 per cent of employers may be aware that an employee has been convicted of domestic violence yet do </a:t>
            </a:r>
            <a:r>
              <a:rPr lang="en-GB" dirty="0" smtClean="0"/>
              <a:t>nothing.</a:t>
            </a:r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 (Survey of Fortune 1,000 Companies, 2007) </a:t>
            </a:r>
            <a:endParaRPr lang="en-GB" sz="1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60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Employers are well placed...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work place is a place where victims can access to social support outside of home environment.</a:t>
            </a:r>
          </a:p>
          <a:p>
            <a:pPr lvl="0"/>
            <a:r>
              <a:rPr lang="en-GB" dirty="0"/>
              <a:t>Employment provides access to crucial financial resources needed to leave and rebuild life in the aftermath.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82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can employers do?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</a:t>
            </a:r>
            <a:r>
              <a:rPr lang="en-GB" dirty="0" smtClean="0"/>
              <a:t> a </a:t>
            </a:r>
            <a:r>
              <a:rPr lang="en-GB" dirty="0"/>
              <a:t>domestic violence policies which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sz="2400" dirty="0" smtClean="0"/>
              <a:t>Maximises </a:t>
            </a:r>
            <a:r>
              <a:rPr lang="en-GB" sz="2400" dirty="0"/>
              <a:t>the opportunities that </a:t>
            </a:r>
            <a:r>
              <a:rPr lang="en-GB" sz="2400" dirty="0" smtClean="0"/>
              <a:t>victims </a:t>
            </a:r>
            <a:r>
              <a:rPr lang="en-GB" sz="2400" dirty="0"/>
              <a:t>have to speak out and access specialised support.</a:t>
            </a:r>
          </a:p>
          <a:p>
            <a:pPr lvl="1"/>
            <a:r>
              <a:rPr lang="en-GB" sz="2400" dirty="0" smtClean="0"/>
              <a:t>Maximises </a:t>
            </a:r>
            <a:r>
              <a:rPr lang="en-GB" sz="2400" dirty="0"/>
              <a:t>the mechanisms through which perpetrators are held accountable for their behaviour.  </a:t>
            </a:r>
          </a:p>
          <a:p>
            <a:r>
              <a:rPr lang="en-GB" dirty="0"/>
              <a:t>Source training from a specialist domestic violence </a:t>
            </a:r>
            <a:r>
              <a:rPr lang="en-GB" dirty="0" smtClean="0"/>
              <a:t>organisation.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899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845</Words>
  <Application>Microsoft Office PowerPoint</Application>
  <PresentationFormat>Předvádění na obrazovce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Office Theme</vt:lpstr>
      <vt:lpstr> Domestic violence and the workplace</vt:lpstr>
      <vt:lpstr>Why address domestic violence in the workplace?</vt:lpstr>
      <vt:lpstr>Coordinated Community Response</vt:lpstr>
      <vt:lpstr>The workplace</vt:lpstr>
      <vt:lpstr>Negative impact on the economy</vt:lpstr>
      <vt:lpstr>Health and safety requirements</vt:lpstr>
      <vt:lpstr>Organisational reputation</vt:lpstr>
      <vt:lpstr>Employers are well placed...</vt:lpstr>
      <vt:lpstr>What can employers do?</vt:lpstr>
      <vt:lpstr>Workplace policy </vt:lpstr>
      <vt:lpstr>Recognise the problem</vt:lpstr>
      <vt:lpstr>Respond appropriately</vt:lpstr>
      <vt:lpstr>Refer to appropriate organisations</vt:lpstr>
      <vt:lpstr> Record</vt:lpstr>
      <vt:lpstr>Peabody’s Journey...</vt:lpstr>
      <vt:lpstr>Part of our business...</vt:lpstr>
      <vt:lpstr>But also an issue for staff</vt:lpstr>
      <vt:lpstr>An ongoing journey...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 violence and the workplace</dc:title>
  <dc:creator>Nicola Sharp</dc:creator>
  <cp:lastModifiedBy>Martina Kotková</cp:lastModifiedBy>
  <cp:revision>18</cp:revision>
  <dcterms:created xsi:type="dcterms:W3CDTF">2006-08-16T00:00:00Z</dcterms:created>
  <dcterms:modified xsi:type="dcterms:W3CDTF">2014-10-29T07:14:32Z</dcterms:modified>
</cp:coreProperties>
</file>