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64" r:id="rId6"/>
    <p:sldId id="262" r:id="rId7"/>
    <p:sldId id="273" r:id="rId8"/>
    <p:sldId id="271" r:id="rId9"/>
    <p:sldId id="263" r:id="rId10"/>
    <p:sldId id="268" r:id="rId11"/>
    <p:sldId id="269" r:id="rId12"/>
    <p:sldId id="272" r:id="rId13"/>
    <p:sldId id="266" r:id="rId14"/>
    <p:sldId id="265" r:id="rId15"/>
    <p:sldId id="270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CA863-D693-45C1-93F3-A5785000553E}" type="datetimeFigureOut">
              <a:rPr lang="cs-CZ" smtClean="0"/>
              <a:pPr/>
              <a:t>28.11.2014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DAAA-F080-45C2-96FF-C1F4F0A94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3DAAA-F080-45C2-96FF-C1F4F0A94F7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lt-L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C2BB19-E29F-4F24-9063-5A84B5D44EF6}" type="datetimeFigureOut">
              <a:rPr lang="lt-LT" smtClean="0"/>
              <a:pPr/>
              <a:t>2014.11.28</a:t>
            </a:fld>
            <a:endParaRPr lang="lt-LT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E8016F-86E0-47FC-95D2-9D49089C75E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cs-CZ" b="1" dirty="0" smtClean="0"/>
              <a:t>Práce s rodinami v případech domácího násilí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i="1" dirty="0" smtClean="0"/>
              <a:t> Kaunas County Women Crisis </a:t>
            </a:r>
            <a:r>
              <a:rPr lang="en-US" sz="3200" i="1" dirty="0" smtClean="0"/>
              <a:t>centre</a:t>
            </a:r>
            <a:r>
              <a:rPr lang="cs-CZ" sz="3200" i="1" dirty="0" smtClean="0"/>
              <a:t/>
            </a:r>
            <a:br>
              <a:rPr lang="cs-CZ" sz="3200" i="1" dirty="0" smtClean="0"/>
            </a:br>
            <a:r>
              <a:rPr lang="cs-CZ" sz="2800" dirty="0" smtClean="0"/>
              <a:t> (Krizové centrum pro ženy </a:t>
            </a:r>
            <a:r>
              <a:rPr lang="cs-CZ" sz="2800" dirty="0" err="1" smtClean="0"/>
              <a:t>kaunas</a:t>
            </a:r>
            <a:r>
              <a:rPr lang="cs-CZ" sz="2800" dirty="0" smtClean="0"/>
              <a:t>)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endParaRPr lang="lt-LT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571876"/>
            <a:ext cx="8458200" cy="1185874"/>
          </a:xfrm>
        </p:spPr>
        <p:txBody>
          <a:bodyPr>
            <a:normAutofit fontScale="40000" lnSpcReduction="20000"/>
          </a:bodyPr>
          <a:lstStyle/>
          <a:p>
            <a:endParaRPr lang="en-US" sz="2800" dirty="0" smtClean="0"/>
          </a:p>
          <a:p>
            <a:endParaRPr lang="en-US" sz="3200" dirty="0"/>
          </a:p>
          <a:p>
            <a:pPr algn="ctr"/>
            <a:r>
              <a:rPr lang="cs-CZ" sz="6200" dirty="0" smtClean="0"/>
              <a:t>        </a:t>
            </a:r>
            <a:r>
              <a:rPr lang="en-US" sz="6200" dirty="0" smtClean="0"/>
              <a:t>Pre</a:t>
            </a:r>
            <a:r>
              <a:rPr lang="cs-CZ" sz="6200" dirty="0" err="1" smtClean="0"/>
              <a:t>zentace</a:t>
            </a:r>
            <a:r>
              <a:rPr lang="en-US" sz="6200" dirty="0" smtClean="0"/>
              <a:t>: </a:t>
            </a:r>
            <a:r>
              <a:rPr lang="lt-LT" sz="6200" dirty="0" smtClean="0"/>
              <a:t>Lina </a:t>
            </a:r>
            <a:r>
              <a:rPr lang="lt-LT" sz="6200" dirty="0" err="1" smtClean="0"/>
              <a:t>Liegytė</a:t>
            </a:r>
            <a:endParaRPr lang="en-US" sz="6200" dirty="0" smtClean="0"/>
          </a:p>
          <a:p>
            <a:pPr algn="ctr"/>
            <a:r>
              <a:rPr lang="en-US" sz="6200" dirty="0" smtClean="0"/>
              <a:t>                  </a:t>
            </a:r>
            <a:r>
              <a:rPr lang="lt-LT" sz="6200" dirty="0" smtClean="0"/>
              <a:t>                    </a:t>
            </a:r>
            <a:r>
              <a:rPr lang="en-US" sz="6200" dirty="0" smtClean="0"/>
              <a:t>  </a:t>
            </a:r>
            <a:r>
              <a:rPr lang="en-US" sz="6200" dirty="0" err="1" smtClean="0"/>
              <a:t>Naura</a:t>
            </a:r>
            <a:r>
              <a:rPr lang="en-US" sz="6200" dirty="0" smtClean="0"/>
              <a:t>  </a:t>
            </a:r>
            <a:r>
              <a:rPr lang="en-US" sz="6200" dirty="0" err="1" smtClean="0"/>
              <a:t>Dauk</a:t>
            </a:r>
            <a:r>
              <a:rPr lang="lt-LT" sz="6200" dirty="0" err="1" smtClean="0"/>
              <a:t>šienė</a:t>
            </a:r>
            <a:endParaRPr lang="lt-LT" sz="6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940" y="4429132"/>
            <a:ext cx="201393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5429256" y="1500174"/>
            <a:ext cx="2957521" cy="4079354"/>
            <a:chOff x="3240" y="720"/>
            <a:chExt cx="2520" cy="36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40" y="720"/>
              <a:ext cx="2520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0" y="720"/>
              <a:ext cx="2525" cy="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Párové poradenství</a:t>
            </a:r>
            <a:r>
              <a:rPr lang="en-US" dirty="0" smtClean="0"/>
              <a:t> (1)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700" dirty="0" smtClean="0"/>
              <a:t>Rodiny</a:t>
            </a:r>
            <a:r>
              <a:rPr lang="en-US" sz="2700" dirty="0" smtClean="0"/>
              <a:t> (</a:t>
            </a:r>
            <a:r>
              <a:rPr lang="cs-CZ" sz="2700" dirty="0" smtClean="0"/>
              <a:t>model situačního</a:t>
            </a:r>
          </a:p>
          <a:p>
            <a:pPr>
              <a:buNone/>
            </a:pPr>
            <a:r>
              <a:rPr lang="cs-CZ" sz="2700" dirty="0" smtClean="0"/>
              <a:t>    párového násilí</a:t>
            </a:r>
            <a:r>
              <a:rPr lang="en-US" sz="2700" dirty="0" smtClean="0"/>
              <a:t>);</a:t>
            </a:r>
          </a:p>
          <a:p>
            <a:pPr>
              <a:buFont typeface="Wingdings" pitchFamily="2" charset="2"/>
              <a:buChar char="q"/>
            </a:pPr>
            <a:r>
              <a:rPr lang="cs-CZ" sz="2700" dirty="0" smtClean="0"/>
              <a:t>Nejdůležitější je zjistit,</a:t>
            </a:r>
          </a:p>
          <a:p>
            <a:pPr>
              <a:buNone/>
            </a:pPr>
            <a:r>
              <a:rPr lang="cs-CZ" sz="2700" dirty="0" smtClean="0"/>
              <a:t>    zda spolu opravdu </a:t>
            </a:r>
            <a:r>
              <a:rPr lang="cs-CZ" sz="2700" smtClean="0"/>
              <a:t>chtějí </a:t>
            </a:r>
            <a:r>
              <a:rPr lang="cs-CZ" sz="2700" smtClean="0"/>
              <a:t>žít!!! </a:t>
            </a:r>
            <a:endParaRPr lang="lt-LT" sz="2700" dirty="0" smtClean="0"/>
          </a:p>
          <a:p>
            <a:pPr>
              <a:buFont typeface="Wingdings" pitchFamily="2" charset="2"/>
              <a:buChar char="q"/>
            </a:pPr>
            <a:r>
              <a:rPr lang="lt-LT" sz="2700" u="sng" dirty="0" smtClean="0"/>
              <a:t>Formul</a:t>
            </a:r>
            <a:r>
              <a:rPr lang="cs-CZ" sz="2700" u="sng" dirty="0" err="1" smtClean="0"/>
              <a:t>ovat</a:t>
            </a:r>
            <a:r>
              <a:rPr lang="cs-CZ" sz="2700" u="sng" dirty="0" smtClean="0"/>
              <a:t> společný cíl</a:t>
            </a:r>
            <a:r>
              <a:rPr lang="en-US" sz="2700" u="sng" dirty="0" smtClean="0"/>
              <a:t>! </a:t>
            </a:r>
          </a:p>
          <a:p>
            <a:pPr>
              <a:buFont typeface="Wingdings" pitchFamily="2" charset="2"/>
              <a:buChar char="q"/>
            </a:pPr>
            <a:r>
              <a:rPr lang="cs-CZ" sz="2700" dirty="0" smtClean="0"/>
              <a:t>Příklady</a:t>
            </a:r>
            <a:r>
              <a:rPr lang="en-US" sz="2700" dirty="0" smtClean="0"/>
              <a:t>…</a:t>
            </a:r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Párové poradenství</a:t>
            </a:r>
            <a:r>
              <a:rPr lang="en-US" dirty="0" smtClean="0"/>
              <a:t> (2)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Témata diskutovaná v párovém poradenství</a:t>
            </a:r>
            <a:r>
              <a:rPr lang="en-US" sz="2800" dirty="0" smtClean="0"/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en-US" sz="2600" dirty="0" smtClean="0"/>
              <a:t>1</a:t>
            </a:r>
            <a:r>
              <a:rPr lang="cs-CZ" sz="2600" dirty="0" smtClean="0"/>
              <a:t>. setkání</a:t>
            </a:r>
            <a:r>
              <a:rPr lang="en-US" sz="2600" dirty="0" smtClean="0"/>
              <a:t>: </a:t>
            </a:r>
            <a:r>
              <a:rPr lang="cs-CZ" sz="2600" dirty="0" smtClean="0"/>
              <a:t>p</a:t>
            </a:r>
            <a:r>
              <a:rPr lang="cs-CZ" sz="2600" dirty="0" smtClean="0"/>
              <a:t>říběh rodiny</a:t>
            </a:r>
            <a:r>
              <a:rPr lang="cs-CZ" sz="2600" dirty="0" smtClean="0"/>
              <a:t>,</a:t>
            </a:r>
            <a:r>
              <a:rPr lang="en-US" sz="2600" dirty="0" smtClean="0"/>
              <a:t> </a:t>
            </a:r>
            <a:r>
              <a:rPr lang="cs-CZ" sz="2600" dirty="0" smtClean="0"/>
              <a:t>s</a:t>
            </a:r>
            <a:r>
              <a:rPr lang="cs-CZ" sz="2600" dirty="0" smtClean="0"/>
              <a:t>polečný </a:t>
            </a:r>
            <a:r>
              <a:rPr lang="cs-CZ" sz="2600" dirty="0" smtClean="0"/>
              <a:t>cíl</a:t>
            </a:r>
            <a:r>
              <a:rPr lang="en-US" sz="2600" dirty="0" smtClean="0"/>
              <a:t>!</a:t>
            </a:r>
          </a:p>
          <a:p>
            <a:pPr lvl="2">
              <a:buFont typeface="Wingdings" pitchFamily="2" charset="2"/>
              <a:buChar char="q"/>
            </a:pPr>
            <a:r>
              <a:rPr lang="en-US" sz="2600" dirty="0" smtClean="0"/>
              <a:t>2</a:t>
            </a:r>
            <a:r>
              <a:rPr lang="cs-CZ" sz="2600" dirty="0" smtClean="0"/>
              <a:t>. setkání</a:t>
            </a:r>
            <a:r>
              <a:rPr lang="en-US" sz="2600" dirty="0" smtClean="0"/>
              <a:t>: </a:t>
            </a:r>
            <a:r>
              <a:rPr lang="cs-CZ" sz="2600" dirty="0" smtClean="0"/>
              <a:t>p</a:t>
            </a:r>
            <a:r>
              <a:rPr lang="cs-CZ" sz="2600" dirty="0" smtClean="0"/>
              <a:t>opsat </a:t>
            </a:r>
            <a:r>
              <a:rPr lang="cs-CZ" sz="2600" dirty="0" smtClean="0"/>
              <a:t>osobnost partnera</a:t>
            </a:r>
            <a:r>
              <a:rPr lang="en-US" sz="2600" dirty="0" smtClean="0"/>
              <a:t>: </a:t>
            </a:r>
            <a:r>
              <a:rPr lang="en-US" sz="2600" dirty="0" err="1" smtClean="0"/>
              <a:t>po</a:t>
            </a:r>
            <a:r>
              <a:rPr lang="cs-CZ" sz="2600" dirty="0" err="1" smtClean="0"/>
              <a:t>zitivní</a:t>
            </a:r>
            <a:r>
              <a:rPr lang="en-US" sz="2600" dirty="0" smtClean="0"/>
              <a:t> (</a:t>
            </a:r>
            <a:r>
              <a:rPr lang="cs-CZ" sz="2600" u="sng" dirty="0" smtClean="0"/>
              <a:t>alespoň pět</a:t>
            </a:r>
            <a:r>
              <a:rPr lang="en-US" sz="2600" u="sng" dirty="0" smtClean="0"/>
              <a:t> !) </a:t>
            </a:r>
            <a:r>
              <a:rPr lang="en-US" sz="2600" dirty="0" smtClean="0"/>
              <a:t>a </a:t>
            </a:r>
            <a:r>
              <a:rPr lang="en-US" sz="2600" dirty="0" err="1" smtClean="0"/>
              <a:t>negat</a:t>
            </a:r>
            <a:r>
              <a:rPr lang="cs-CZ" sz="2600" dirty="0" err="1" smtClean="0"/>
              <a:t>ivní</a:t>
            </a:r>
            <a:r>
              <a:rPr lang="cs-CZ" sz="2600" dirty="0" smtClean="0"/>
              <a:t> rysy</a:t>
            </a:r>
            <a:r>
              <a:rPr lang="en-US" sz="2600" dirty="0" smtClean="0"/>
              <a:t>;</a:t>
            </a:r>
          </a:p>
          <a:p>
            <a:pPr lvl="2">
              <a:buFont typeface="Wingdings" pitchFamily="2" charset="2"/>
              <a:buChar char="q"/>
            </a:pPr>
            <a:r>
              <a:rPr lang="cs-CZ" sz="2600" dirty="0" smtClean="0"/>
              <a:t>3. setkání</a:t>
            </a:r>
            <a:r>
              <a:rPr lang="en-US" sz="2600" dirty="0" smtClean="0"/>
              <a:t>: </a:t>
            </a:r>
            <a:r>
              <a:rPr lang="cs-CZ" sz="2600" dirty="0" smtClean="0"/>
              <a:t>r</a:t>
            </a:r>
            <a:r>
              <a:rPr lang="cs-CZ" sz="2600" dirty="0" smtClean="0"/>
              <a:t>ozpoznání </a:t>
            </a:r>
            <a:r>
              <a:rPr lang="cs-CZ" sz="2600" dirty="0" smtClean="0"/>
              <a:t>a přijetí vlastních pocitů</a:t>
            </a:r>
            <a:r>
              <a:rPr lang="en-US" sz="2600" dirty="0" smtClean="0"/>
              <a:t> (plus </a:t>
            </a:r>
            <a:r>
              <a:rPr lang="cs-CZ" sz="2600" dirty="0" smtClean="0"/>
              <a:t>domácí úkol</a:t>
            </a:r>
            <a:r>
              <a:rPr lang="en-US" sz="2600" dirty="0" smtClean="0"/>
              <a:t>)</a:t>
            </a:r>
            <a:r>
              <a:rPr lang="cs-CZ" sz="2600" dirty="0" smtClean="0"/>
              <a:t>;</a:t>
            </a:r>
            <a:endParaRPr lang="en-US" sz="2600" dirty="0" smtClean="0"/>
          </a:p>
          <a:p>
            <a:pPr lvl="2">
              <a:buFont typeface="Wingdings" pitchFamily="2" charset="2"/>
              <a:buChar char="q"/>
            </a:pPr>
            <a:r>
              <a:rPr lang="en-US" sz="2600" dirty="0" smtClean="0"/>
              <a:t>4</a:t>
            </a:r>
            <a:r>
              <a:rPr lang="cs-CZ" sz="2600" dirty="0" smtClean="0"/>
              <a:t>. setkání</a:t>
            </a:r>
            <a:r>
              <a:rPr lang="en-US" sz="2600" dirty="0" smtClean="0"/>
              <a:t>: </a:t>
            </a:r>
            <a:r>
              <a:rPr lang="cs-CZ" sz="2600" dirty="0" smtClean="0"/>
              <a:t>r</a:t>
            </a:r>
            <a:r>
              <a:rPr lang="cs-CZ" sz="2600" dirty="0" smtClean="0"/>
              <a:t>ozvoj </a:t>
            </a:r>
            <a:r>
              <a:rPr lang="cs-CZ" sz="2600" dirty="0" smtClean="0"/>
              <a:t>empatie ve vztahu </a:t>
            </a:r>
            <a:r>
              <a:rPr lang="en-US" sz="2600" dirty="0" smtClean="0"/>
              <a:t>(plus </a:t>
            </a:r>
            <a:r>
              <a:rPr lang="cs-CZ" sz="2600" dirty="0" smtClean="0"/>
              <a:t>domácí úkol</a:t>
            </a:r>
            <a:r>
              <a:rPr lang="en-US" sz="2600" dirty="0" smtClean="0"/>
              <a:t>)</a:t>
            </a:r>
            <a:r>
              <a:rPr lang="cs-CZ" sz="2600" dirty="0" smtClean="0"/>
              <a:t>;</a:t>
            </a:r>
            <a:endParaRPr lang="en-US" sz="2600" dirty="0" smtClean="0"/>
          </a:p>
          <a:p>
            <a:pPr lvl="2">
              <a:buFont typeface="Wingdings" pitchFamily="2" charset="2"/>
              <a:buChar char="q"/>
            </a:pPr>
            <a:r>
              <a:rPr lang="en-US" sz="2600" dirty="0" smtClean="0"/>
              <a:t>5</a:t>
            </a:r>
            <a:r>
              <a:rPr lang="cs-CZ" sz="2600" dirty="0" smtClean="0"/>
              <a:t>. setkání</a:t>
            </a:r>
            <a:r>
              <a:rPr lang="en-US" sz="2600" dirty="0" smtClean="0"/>
              <a:t>: </a:t>
            </a:r>
            <a:r>
              <a:rPr lang="cs-CZ" sz="2600" dirty="0" smtClean="0"/>
              <a:t>z</a:t>
            </a:r>
            <a:r>
              <a:rPr lang="cs-CZ" sz="2600" dirty="0" smtClean="0"/>
              <a:t>ávěr</a:t>
            </a:r>
            <a:r>
              <a:rPr lang="cs-CZ" sz="2600" dirty="0" smtClean="0"/>
              <a:t>: </a:t>
            </a:r>
            <a:r>
              <a:rPr lang="cs-CZ" sz="2600" u="sng" dirty="0" smtClean="0"/>
              <a:t>reflexe</a:t>
            </a:r>
            <a:r>
              <a:rPr lang="cs-CZ" sz="2600" dirty="0" smtClean="0"/>
              <a:t> a nová pravidla</a:t>
            </a:r>
            <a:r>
              <a:rPr lang="en-US" sz="2600" dirty="0" smtClean="0"/>
              <a:t>;</a:t>
            </a:r>
            <a:endParaRPr lang="lt-LT" sz="2600" dirty="0" smtClean="0"/>
          </a:p>
          <a:p>
            <a:pPr>
              <a:buNone/>
            </a:pPr>
            <a:endParaRPr lang="lt-LT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</a:t>
            </a:r>
            <a:r>
              <a:rPr lang="cs-CZ" dirty="0" smtClean="0"/>
              <a:t>poradce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Role </a:t>
            </a:r>
            <a:r>
              <a:rPr lang="cs-CZ" sz="2800" dirty="0" smtClean="0"/>
              <a:t>poradce</a:t>
            </a:r>
            <a:r>
              <a:rPr lang="en-US" sz="2800" dirty="0" smtClean="0"/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en-US" sz="2700" dirty="0" smtClean="0"/>
              <a:t>1-2 </a:t>
            </a:r>
            <a:r>
              <a:rPr lang="cs-CZ" sz="2700" dirty="0" smtClean="0"/>
              <a:t>setkání</a:t>
            </a:r>
            <a:r>
              <a:rPr lang="en-US" sz="2700" dirty="0" smtClean="0"/>
              <a:t> – </a:t>
            </a:r>
            <a:r>
              <a:rPr lang="en-US" sz="2700" b="1" dirty="0" err="1" smtClean="0"/>
              <a:t>emo</a:t>
            </a:r>
            <a:r>
              <a:rPr lang="cs-CZ" sz="2700" b="1" dirty="0" smtClean="0"/>
              <a:t>ční podpora </a:t>
            </a:r>
            <a:r>
              <a:rPr lang="en-US" sz="2700" dirty="0" smtClean="0"/>
              <a:t>– </a:t>
            </a:r>
            <a:r>
              <a:rPr lang="cs-CZ" sz="2700" dirty="0" smtClean="0"/>
              <a:t>vyjadřování a reflexe pocitů</a:t>
            </a:r>
            <a:r>
              <a:rPr lang="en-US" sz="2700" dirty="0" smtClean="0"/>
              <a:t>;</a:t>
            </a:r>
          </a:p>
          <a:p>
            <a:pPr lvl="3">
              <a:buFont typeface="Wingdings" pitchFamily="2" charset="2"/>
              <a:buChar char="q"/>
            </a:pPr>
            <a:r>
              <a:rPr lang="cs-CZ" sz="2500" dirty="0" smtClean="0"/>
              <a:t>p</a:t>
            </a:r>
            <a:r>
              <a:rPr lang="cs-CZ" sz="2500" dirty="0" smtClean="0"/>
              <a:t>omoci </a:t>
            </a:r>
            <a:r>
              <a:rPr lang="cs-CZ" sz="2500" dirty="0" smtClean="0"/>
              <a:t>formulovat drobný dosažitelný cíl</a:t>
            </a:r>
            <a:r>
              <a:rPr lang="en-US" sz="2500" dirty="0" smtClean="0"/>
              <a:t>; </a:t>
            </a:r>
          </a:p>
          <a:p>
            <a:pPr lvl="2">
              <a:buFont typeface="Wingdings" pitchFamily="2" charset="2"/>
              <a:buChar char="q"/>
            </a:pPr>
            <a:r>
              <a:rPr lang="en-US" sz="2700" dirty="0" smtClean="0"/>
              <a:t>3-4 </a:t>
            </a:r>
            <a:r>
              <a:rPr lang="cs-CZ" sz="2700" dirty="0" smtClean="0"/>
              <a:t>setkání</a:t>
            </a:r>
            <a:r>
              <a:rPr lang="en-US" sz="2700" dirty="0" smtClean="0"/>
              <a:t> – </a:t>
            </a:r>
            <a:r>
              <a:rPr lang="cs-CZ" sz="2700" b="1" dirty="0" smtClean="0"/>
              <a:t>posilování</a:t>
            </a:r>
            <a:r>
              <a:rPr lang="cs-CZ" sz="2700" dirty="0" smtClean="0"/>
              <a:t>; </a:t>
            </a:r>
            <a:endParaRPr lang="en-US" sz="2700" dirty="0" smtClean="0">
              <a:solidFill>
                <a:srgbClr val="FF0000"/>
              </a:solidFill>
            </a:endParaRPr>
          </a:p>
          <a:p>
            <a:pPr lvl="3">
              <a:buFont typeface="Wingdings" pitchFamily="2" charset="2"/>
              <a:buChar char="q"/>
            </a:pPr>
            <a:r>
              <a:rPr lang="cs-CZ" sz="2500" dirty="0" err="1" smtClean="0"/>
              <a:t>o</a:t>
            </a:r>
            <a:r>
              <a:rPr lang="en-US" sz="2500" dirty="0" err="1" smtClean="0"/>
              <a:t>rienta</a:t>
            </a:r>
            <a:r>
              <a:rPr lang="cs-CZ" sz="2500" dirty="0" err="1" smtClean="0"/>
              <a:t>ce</a:t>
            </a:r>
            <a:r>
              <a:rPr lang="cs-CZ" sz="2500" dirty="0" smtClean="0"/>
              <a:t> na pozitivní výsledky v současnosti</a:t>
            </a:r>
            <a:r>
              <a:rPr lang="en-US" sz="2500" dirty="0" smtClean="0"/>
              <a:t>;</a:t>
            </a:r>
          </a:p>
          <a:p>
            <a:pPr lvl="2">
              <a:buFont typeface="Wingdings" pitchFamily="2" charset="2"/>
              <a:buChar char="q"/>
            </a:pPr>
            <a:r>
              <a:rPr lang="en-US" sz="2700" dirty="0" smtClean="0"/>
              <a:t>5</a:t>
            </a:r>
            <a:r>
              <a:rPr lang="cs-CZ" sz="2700" dirty="0" smtClean="0"/>
              <a:t>. setkání</a:t>
            </a:r>
            <a:r>
              <a:rPr lang="en-US" sz="2700" dirty="0" smtClean="0"/>
              <a:t>– </a:t>
            </a:r>
            <a:r>
              <a:rPr lang="cs-CZ" sz="2700" b="1" dirty="0" smtClean="0"/>
              <a:t>uschopňování</a:t>
            </a:r>
            <a:r>
              <a:rPr lang="cs-CZ" sz="2700" dirty="0" smtClean="0"/>
              <a:t>;</a:t>
            </a:r>
            <a:endParaRPr lang="en-US" sz="2700" dirty="0" smtClean="0">
              <a:solidFill>
                <a:srgbClr val="FF0000"/>
              </a:solidFill>
            </a:endParaRPr>
          </a:p>
          <a:p>
            <a:pPr lvl="3">
              <a:buFont typeface="Wingdings" pitchFamily="2" charset="2"/>
              <a:buChar char="q"/>
            </a:pPr>
            <a:r>
              <a:rPr lang="cs-CZ" sz="2500" dirty="0" smtClean="0"/>
              <a:t>p</a:t>
            </a:r>
            <a:r>
              <a:rPr lang="cs-CZ" sz="2500" dirty="0" smtClean="0"/>
              <a:t>odpora </a:t>
            </a:r>
            <a:r>
              <a:rPr lang="cs-CZ" sz="2500" dirty="0" smtClean="0"/>
              <a:t>budoucího vývoje vztahu a trpělivosti</a:t>
            </a:r>
            <a:r>
              <a:rPr lang="en-US" sz="2500" dirty="0" smtClean="0"/>
              <a:t>;</a:t>
            </a:r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</a:t>
            </a:r>
            <a:r>
              <a:rPr lang="cs-CZ" dirty="0" err="1" smtClean="0"/>
              <a:t>émy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Páry většinou absolvují </a:t>
            </a:r>
            <a:r>
              <a:rPr lang="lt-LT" sz="2800" dirty="0" smtClean="0"/>
              <a:t>3-5 </a:t>
            </a:r>
            <a:r>
              <a:rPr lang="cs-CZ" sz="2800" dirty="0" smtClean="0"/>
              <a:t>setkání, ale proces se zastaví, jakmile je k dosažení pokroku třeba vlastní aktivita </a:t>
            </a:r>
            <a:r>
              <a:rPr lang="lt-LT" sz="2800" dirty="0" smtClean="0"/>
              <a:t>(</a:t>
            </a:r>
            <a:r>
              <a:rPr lang="en-US" sz="2800" dirty="0" smtClean="0"/>
              <a:t>an</a:t>
            </a:r>
            <a:r>
              <a:rPr lang="cs-CZ" sz="2800" dirty="0" err="1" smtClean="0"/>
              <a:t>alýza</a:t>
            </a:r>
            <a:r>
              <a:rPr lang="cs-CZ" sz="2800" dirty="0" smtClean="0"/>
              <a:t> domácích úkolů</a:t>
            </a:r>
            <a:r>
              <a:rPr lang="lt-LT" sz="2800" dirty="0" smtClean="0"/>
              <a:t>)</a:t>
            </a:r>
            <a:r>
              <a:rPr lang="en-US" sz="28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/>
              <a:t>Probl</a:t>
            </a:r>
            <a:r>
              <a:rPr lang="cs-CZ" sz="2800" dirty="0" err="1" smtClean="0"/>
              <a:t>émy</a:t>
            </a:r>
            <a:r>
              <a:rPr lang="en-US" sz="2800" dirty="0" smtClean="0"/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en-US" sz="2700" dirty="0" smtClean="0"/>
              <a:t> </a:t>
            </a:r>
            <a:r>
              <a:rPr lang="cs-CZ" sz="2700" dirty="0" smtClean="0"/>
              <a:t>akceptování vzájemné zodpovědnosti za dosažení cíle</a:t>
            </a:r>
            <a:r>
              <a:rPr lang="en-US" sz="2700" dirty="0" smtClean="0"/>
              <a:t>;</a:t>
            </a:r>
          </a:p>
          <a:p>
            <a:pPr lvl="2">
              <a:buFont typeface="Wingdings" pitchFamily="2" charset="2"/>
              <a:buChar char="q"/>
            </a:pPr>
            <a:r>
              <a:rPr lang="en-US" sz="2700" dirty="0" smtClean="0"/>
              <a:t> </a:t>
            </a:r>
            <a:r>
              <a:rPr lang="cs-CZ" sz="2700" dirty="0" smtClean="0"/>
              <a:t>koncentrace „na</a:t>
            </a:r>
            <a:r>
              <a:rPr lang="en-US" sz="2700" dirty="0" smtClean="0"/>
              <a:t> </a:t>
            </a:r>
            <a:r>
              <a:rPr lang="cs-CZ" sz="2700" dirty="0" smtClean="0"/>
              <a:t>sebe</a:t>
            </a:r>
            <a:r>
              <a:rPr lang="en-US" sz="2700" dirty="0" smtClean="0"/>
              <a:t>”;</a:t>
            </a:r>
          </a:p>
          <a:p>
            <a:pPr lvl="2">
              <a:buFont typeface="Wingdings" pitchFamily="2" charset="2"/>
              <a:buChar char="q"/>
            </a:pPr>
            <a:r>
              <a:rPr lang="en-US" sz="2700" dirty="0" smtClean="0"/>
              <a:t> </a:t>
            </a:r>
            <a:r>
              <a:rPr lang="cs-CZ" sz="2700" dirty="0" smtClean="0"/>
              <a:t>jeden z partnerů</a:t>
            </a:r>
            <a:r>
              <a:rPr lang="en-US" sz="2700" dirty="0" smtClean="0"/>
              <a:t> “</a:t>
            </a:r>
            <a:r>
              <a:rPr lang="en-US" sz="2700" dirty="0" err="1" smtClean="0"/>
              <a:t>blo</a:t>
            </a:r>
            <a:r>
              <a:rPr lang="cs-CZ" sz="2700" dirty="0" smtClean="0"/>
              <a:t>kuje</a:t>
            </a:r>
            <a:r>
              <a:rPr lang="en-US" sz="2700" dirty="0" smtClean="0"/>
              <a:t>” </a:t>
            </a:r>
            <a:r>
              <a:rPr lang="cs-CZ" sz="2700" dirty="0" smtClean="0"/>
              <a:t>změny</a:t>
            </a:r>
            <a:r>
              <a:rPr lang="en-US" sz="2700" dirty="0" smtClean="0"/>
              <a:t>, </a:t>
            </a:r>
            <a:r>
              <a:rPr lang="cs-CZ" sz="2700" dirty="0" smtClean="0"/>
              <a:t>nedostatek motivace</a:t>
            </a:r>
            <a:r>
              <a:rPr lang="en-US" sz="2700" dirty="0" smtClean="0"/>
              <a:t>;</a:t>
            </a:r>
          </a:p>
          <a:p>
            <a:pPr lvl="2">
              <a:buFont typeface="Wingdings" pitchFamily="2" charset="2"/>
              <a:buChar char="q"/>
            </a:pPr>
            <a:r>
              <a:rPr lang="en-US" sz="2700" dirty="0" smtClean="0"/>
              <a:t>“</a:t>
            </a:r>
            <a:r>
              <a:rPr lang="cs-CZ" sz="2700" dirty="0" smtClean="0"/>
              <a:t>vyhořelé</a:t>
            </a:r>
            <a:r>
              <a:rPr lang="en-US" sz="2700" dirty="0" smtClean="0"/>
              <a:t>”</a:t>
            </a:r>
            <a:r>
              <a:rPr lang="lt-LT" sz="2700" dirty="0" smtClean="0"/>
              <a:t> </a:t>
            </a:r>
            <a:r>
              <a:rPr lang="cs-CZ" sz="2700" dirty="0" smtClean="0"/>
              <a:t>vztahy</a:t>
            </a:r>
            <a:r>
              <a:rPr lang="en-US" sz="27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Závěr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Perspektivy do budoucna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700" dirty="0" smtClean="0"/>
              <a:t>Spolupráce s krizovými centry pro muže</a:t>
            </a:r>
            <a:r>
              <a:rPr lang="en-US" sz="2700" dirty="0" smtClean="0"/>
              <a:t>; </a:t>
            </a:r>
          </a:p>
          <a:p>
            <a:pPr>
              <a:buFont typeface="Wingdings" pitchFamily="2" charset="2"/>
              <a:buChar char="q"/>
            </a:pPr>
            <a:r>
              <a:rPr lang="en-US" sz="2700" dirty="0" smtClean="0"/>
              <a:t>S</a:t>
            </a:r>
            <a:r>
              <a:rPr lang="cs-CZ" sz="2700" dirty="0" err="1" smtClean="0"/>
              <a:t>lužby</a:t>
            </a:r>
            <a:r>
              <a:rPr lang="cs-CZ" sz="2700" dirty="0" smtClean="0"/>
              <a:t> pro děti</a:t>
            </a:r>
            <a:r>
              <a:rPr lang="en-US" sz="27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sz="2700" dirty="0" smtClean="0"/>
              <a:t>Pilot</a:t>
            </a:r>
            <a:r>
              <a:rPr lang="cs-CZ" sz="2700" dirty="0" smtClean="0"/>
              <a:t>ní</a:t>
            </a:r>
            <a:r>
              <a:rPr lang="en-US" sz="2700" dirty="0" smtClean="0"/>
              <a:t> program </a:t>
            </a:r>
            <a:r>
              <a:rPr lang="cs-CZ" sz="2700" dirty="0" smtClean="0"/>
              <a:t>spolupráce s policií za účelem poskytování pomoci obětem na místě činu, první kontakt s pachatelem</a:t>
            </a:r>
            <a:r>
              <a:rPr lang="en-US" sz="27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cs-CZ" sz="2700" dirty="0" smtClean="0"/>
              <a:t>Iniciativa vedoucí k povinným konzultacím pro oba partnery v průběhu vyšetřování</a:t>
            </a:r>
            <a:r>
              <a:rPr lang="en-US" sz="2700" dirty="0" smtClean="0"/>
              <a:t>; </a:t>
            </a:r>
            <a:endParaRPr lang="lt-LT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</a:t>
            </a:r>
            <a:r>
              <a:rPr lang="cs-CZ" dirty="0" smtClean="0"/>
              <a:t>pozornost</a:t>
            </a:r>
            <a:r>
              <a:rPr lang="en-US" dirty="0" smtClean="0"/>
              <a:t>!</a:t>
            </a:r>
            <a:endParaRPr lang="lt-LT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5367353" cy="335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 smtClean="0"/>
              <a:t>K</a:t>
            </a:r>
            <a:r>
              <a:rPr lang="cs-CZ" dirty="0" smtClean="0"/>
              <a:t>RIZOVÉ CENTRUM PRO ŽENY KAUNAS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686800" cy="478634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10400" dirty="0" smtClean="0"/>
              <a:t>   </a:t>
            </a:r>
            <a:r>
              <a:rPr lang="cs-CZ" sz="7400" dirty="0" smtClean="0"/>
              <a:t>Podpora žen a jejich rodinných příslušníků, kteří se ocitli v kritické situaci – bez ohledu na věk, původ, národnost nebo sociální </a:t>
            </a:r>
            <a:r>
              <a:rPr lang="cs-CZ" sz="7400" dirty="0" smtClean="0"/>
              <a:t>status.</a:t>
            </a:r>
            <a:endParaRPr lang="lt-LT" sz="7400" dirty="0" smtClean="0"/>
          </a:p>
          <a:p>
            <a:pPr>
              <a:buNone/>
            </a:pPr>
            <a:r>
              <a:rPr lang="en-US" sz="7400" b="1" dirty="0" smtClean="0"/>
              <a:t>A</a:t>
            </a:r>
            <a:r>
              <a:rPr lang="cs-CZ" sz="7400" b="1" dirty="0" smtClean="0"/>
              <a:t>k</a:t>
            </a:r>
            <a:r>
              <a:rPr lang="en-US" sz="7400" b="1" dirty="0" err="1" smtClean="0"/>
              <a:t>tivit</a:t>
            </a:r>
            <a:r>
              <a:rPr lang="cs-CZ" sz="7400" b="1" dirty="0" smtClean="0"/>
              <a:t>y</a:t>
            </a:r>
            <a:r>
              <a:rPr lang="en-US" sz="7400" b="1" dirty="0" smtClean="0"/>
              <a:t>:</a:t>
            </a:r>
            <a:endParaRPr lang="lt-LT" sz="7400" dirty="0" smtClean="0"/>
          </a:p>
          <a:p>
            <a:pPr lvl="0">
              <a:buFont typeface="Wingdings" pitchFamily="2" charset="2"/>
              <a:buChar char="q"/>
            </a:pPr>
            <a:r>
              <a:rPr lang="cs-CZ" sz="7400" u="sng" dirty="0" smtClean="0"/>
              <a:t>Podpůrné programy</a:t>
            </a:r>
            <a:r>
              <a:rPr lang="en-US" sz="7400" u="sng" dirty="0" smtClean="0"/>
              <a:t>:</a:t>
            </a:r>
          </a:p>
          <a:p>
            <a:pPr lvl="1">
              <a:buNone/>
            </a:pPr>
            <a:r>
              <a:rPr lang="en-US" sz="7400" dirty="0" err="1" smtClean="0"/>
              <a:t>Individu</a:t>
            </a:r>
            <a:r>
              <a:rPr lang="cs-CZ" sz="7400" dirty="0" err="1" smtClean="0"/>
              <a:t>ální</a:t>
            </a:r>
            <a:r>
              <a:rPr lang="cs-CZ" sz="7400" dirty="0" smtClean="0"/>
              <a:t> asistence</a:t>
            </a:r>
            <a:r>
              <a:rPr lang="en-US" sz="7400" dirty="0" smtClean="0"/>
              <a:t>:</a:t>
            </a:r>
            <a:endParaRPr lang="lt-LT" sz="7400" dirty="0" smtClean="0"/>
          </a:p>
          <a:p>
            <a:pPr lvl="1">
              <a:buFont typeface="Wingdings" pitchFamily="2" charset="2"/>
              <a:buChar char="q"/>
            </a:pPr>
            <a:r>
              <a:rPr lang="cs-CZ" sz="7400" dirty="0" smtClean="0"/>
              <a:t>Sociálního p</a:t>
            </a:r>
            <a:r>
              <a:rPr lang="en-US" sz="7400" dirty="0" smtClean="0"/>
              <a:t>r</a:t>
            </a:r>
            <a:r>
              <a:rPr lang="cs-CZ" sz="7400" dirty="0" err="1" smtClean="0"/>
              <a:t>acovníka</a:t>
            </a:r>
            <a:r>
              <a:rPr lang="en-US" sz="7400" dirty="0" smtClean="0"/>
              <a:t>;</a:t>
            </a:r>
            <a:endParaRPr lang="lt-LT" sz="7400" dirty="0" smtClean="0"/>
          </a:p>
          <a:p>
            <a:pPr lvl="1">
              <a:buFont typeface="Wingdings" pitchFamily="2" charset="2"/>
              <a:buChar char="q"/>
            </a:pPr>
            <a:r>
              <a:rPr lang="cs-CZ" sz="7400" dirty="0" smtClean="0"/>
              <a:t>P</a:t>
            </a:r>
            <a:r>
              <a:rPr lang="en-US" sz="7400" dirty="0" err="1" smtClean="0"/>
              <a:t>sycholog</a:t>
            </a:r>
            <a:r>
              <a:rPr lang="cs-CZ" sz="7400" dirty="0" smtClean="0"/>
              <a:t>a</a:t>
            </a:r>
            <a:r>
              <a:rPr lang="en-US" sz="7400" dirty="0" smtClean="0"/>
              <a:t>/</a:t>
            </a:r>
            <a:r>
              <a:rPr lang="en-US" sz="7400" dirty="0" err="1" smtClean="0"/>
              <a:t>psychoterap</a:t>
            </a:r>
            <a:r>
              <a:rPr lang="cs-CZ" sz="7400" dirty="0" err="1" smtClean="0"/>
              <a:t>euta</a:t>
            </a:r>
            <a:r>
              <a:rPr lang="en-US" sz="7400" dirty="0" smtClean="0"/>
              <a:t>;</a:t>
            </a:r>
            <a:endParaRPr lang="lt-LT" sz="7400" dirty="0" smtClean="0"/>
          </a:p>
          <a:p>
            <a:pPr lvl="1">
              <a:buFont typeface="Wingdings" pitchFamily="2" charset="2"/>
              <a:buChar char="q"/>
            </a:pPr>
            <a:r>
              <a:rPr lang="cs-CZ" sz="7400" dirty="0" smtClean="0"/>
              <a:t>Právníka</a:t>
            </a:r>
            <a:r>
              <a:rPr lang="en-US" sz="7400" dirty="0" smtClean="0"/>
              <a:t>;</a:t>
            </a:r>
            <a:endParaRPr lang="lt-LT" sz="7400" dirty="0" smtClean="0"/>
          </a:p>
          <a:p>
            <a:pPr>
              <a:buNone/>
            </a:pPr>
            <a:r>
              <a:rPr lang="en-US" sz="8000" dirty="0" smtClean="0"/>
              <a:t>	</a:t>
            </a:r>
            <a:r>
              <a:rPr lang="cs-CZ" sz="7400" dirty="0" smtClean="0"/>
              <a:t>Kolektivní pomoc</a:t>
            </a:r>
            <a:r>
              <a:rPr lang="en-US" sz="7400" dirty="0" smtClean="0"/>
              <a:t>: </a:t>
            </a:r>
            <a:r>
              <a:rPr lang="cs-CZ" sz="7400" dirty="0" smtClean="0"/>
              <a:t>skupinová a vzájemná asistence</a:t>
            </a:r>
            <a:r>
              <a:rPr lang="en-US" sz="7400" dirty="0" smtClean="0"/>
              <a:t>;</a:t>
            </a:r>
            <a:endParaRPr lang="lt-LT" sz="7400" dirty="0" smtClean="0"/>
          </a:p>
          <a:p>
            <a:pPr lvl="0">
              <a:buFont typeface="Wingdings" pitchFamily="2" charset="2"/>
              <a:buChar char="q"/>
            </a:pPr>
            <a:r>
              <a:rPr lang="cs-CZ" sz="7400" u="sng" dirty="0" smtClean="0"/>
              <a:t>Reprezentace a ochrana práv žen</a:t>
            </a:r>
            <a:endParaRPr lang="lt-LT" sz="7400" u="sng" dirty="0" smtClean="0"/>
          </a:p>
          <a:p>
            <a:pPr lvl="0">
              <a:buFont typeface="Wingdings" pitchFamily="2" charset="2"/>
              <a:buChar char="q"/>
            </a:pPr>
            <a:r>
              <a:rPr lang="en-US" sz="7400" u="sng" dirty="0" err="1" smtClean="0"/>
              <a:t>Proje</a:t>
            </a:r>
            <a:r>
              <a:rPr lang="cs-CZ" sz="7400" u="sng" dirty="0" err="1" smtClean="0"/>
              <a:t>ktové</a:t>
            </a:r>
            <a:r>
              <a:rPr lang="cs-CZ" sz="7400" u="sng" dirty="0" smtClean="0"/>
              <a:t> aktivity</a:t>
            </a:r>
            <a:r>
              <a:rPr lang="en-US" sz="7400" u="sng" dirty="0" smtClean="0"/>
              <a:t>;</a:t>
            </a:r>
            <a:endParaRPr lang="lt-LT" sz="7400" u="sng" dirty="0" smtClean="0"/>
          </a:p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214554"/>
            <a:ext cx="20716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 smtClean="0"/>
              <a:t>ZÁKON O OCHRANĚ PROTI domácímu násilí </a:t>
            </a:r>
            <a:r>
              <a:rPr lang="lt-LT" sz="2800" dirty="0" smtClean="0"/>
              <a:t>(2011)</a:t>
            </a:r>
            <a:endParaRPr lang="lt-L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410604" cy="4525963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cs-CZ" sz="7400" dirty="0" smtClean="0"/>
              <a:t>Zákon nabyl platnosti</a:t>
            </a:r>
            <a:r>
              <a:rPr lang="en-US" sz="7400" dirty="0" smtClean="0"/>
              <a:t> 15</a:t>
            </a:r>
            <a:r>
              <a:rPr lang="cs-CZ" sz="7400" dirty="0" smtClean="0"/>
              <a:t>. </a:t>
            </a:r>
            <a:r>
              <a:rPr lang="cs-CZ" sz="7400" dirty="0" smtClean="0"/>
              <a:t>12.</a:t>
            </a:r>
            <a:r>
              <a:rPr lang="en-US" sz="7400" dirty="0" smtClean="0"/>
              <a:t> 2011</a:t>
            </a:r>
            <a:r>
              <a:rPr lang="lt-LT" sz="7400" dirty="0" smtClean="0"/>
              <a:t> a</a:t>
            </a:r>
            <a:r>
              <a:rPr lang="cs-CZ" sz="7400" dirty="0" smtClean="0"/>
              <a:t> byl ovlivněn rakouským modelem</a:t>
            </a:r>
            <a:endParaRPr lang="en-US" sz="7400" dirty="0" smtClean="0"/>
          </a:p>
          <a:p>
            <a:pPr>
              <a:buFont typeface="Wingdings" pitchFamily="2" charset="2"/>
              <a:buChar char="q"/>
            </a:pPr>
            <a:r>
              <a:rPr lang="cs-CZ" sz="7400" dirty="0" smtClean="0"/>
              <a:t>Jak to funguje v Litvě</a:t>
            </a:r>
            <a:r>
              <a:rPr lang="lt-LT" sz="7400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lt-LT" sz="7400" dirty="0" smtClean="0"/>
              <a:t> Polic</a:t>
            </a:r>
            <a:r>
              <a:rPr lang="cs-CZ" sz="7400" dirty="0" err="1" smtClean="0"/>
              <a:t>ie</a:t>
            </a:r>
            <a:r>
              <a:rPr lang="cs-CZ" sz="7400" dirty="0" smtClean="0"/>
              <a:t> dorazí na místo činu a pachatel je zatčen na 48 hodin </a:t>
            </a:r>
            <a:r>
              <a:rPr lang="en-US" sz="7400" dirty="0" smtClean="0"/>
              <a:t>/ </a:t>
            </a:r>
            <a:r>
              <a:rPr lang="cs-CZ" sz="7400" dirty="0" smtClean="0"/>
              <a:t>v průběhu vyšetřování má zákaz chodit domů</a:t>
            </a:r>
            <a:r>
              <a:rPr lang="en-US" sz="7400" dirty="0" smtClean="0"/>
              <a:t>;</a:t>
            </a:r>
            <a:endParaRPr lang="cs-CZ" sz="7400" dirty="0" smtClean="0"/>
          </a:p>
          <a:p>
            <a:pPr lvl="1">
              <a:buFont typeface="Wingdings" pitchFamily="2" charset="2"/>
              <a:buChar char="q"/>
            </a:pPr>
            <a:r>
              <a:rPr lang="lt-LT" sz="7400" b="1" u="sng" dirty="0" smtClean="0"/>
              <a:t>Specialised </a:t>
            </a:r>
            <a:r>
              <a:rPr lang="en-US" sz="7400" b="1" u="sng" dirty="0" smtClean="0"/>
              <a:t>H</a:t>
            </a:r>
            <a:r>
              <a:rPr lang="lt-LT" sz="7400" b="1" u="sng" dirty="0" err="1" smtClean="0"/>
              <a:t>elp</a:t>
            </a:r>
            <a:r>
              <a:rPr lang="lt-LT" sz="7400" b="1" u="sng" dirty="0" smtClean="0"/>
              <a:t> </a:t>
            </a:r>
            <a:r>
              <a:rPr lang="en-US" sz="7400" b="1" u="sng" dirty="0" smtClean="0"/>
              <a:t>S</a:t>
            </a:r>
            <a:r>
              <a:rPr lang="lt-LT" sz="7400" b="1" u="sng" dirty="0" smtClean="0"/>
              <a:t>ervice</a:t>
            </a:r>
            <a:r>
              <a:rPr lang="cs-CZ" sz="7400" b="1" u="sng" dirty="0" smtClean="0"/>
              <a:t> – SHS</a:t>
            </a:r>
            <a:r>
              <a:rPr lang="lt-LT" sz="7400" b="1" u="sng" dirty="0" smtClean="0"/>
              <a:t> </a:t>
            </a:r>
            <a:r>
              <a:rPr lang="cs-CZ" sz="7400" b="1" u="sng" dirty="0" smtClean="0"/>
              <a:t>(Služba specializované pomoci, SSP) obdrží faxem/e-mailem vyplněný formulář o oběti domácího násilí; </a:t>
            </a:r>
            <a:r>
              <a:rPr lang="cs-CZ" sz="7400" dirty="0" smtClean="0"/>
              <a:t>do roku</a:t>
            </a:r>
            <a:r>
              <a:rPr lang="en-US" sz="7400" dirty="0" smtClean="0"/>
              <a:t> 2014</a:t>
            </a:r>
            <a:r>
              <a:rPr lang="cs-CZ" sz="7400" dirty="0" smtClean="0"/>
              <a:t> se souhlasem</a:t>
            </a:r>
            <a:r>
              <a:rPr lang="en-US" sz="7400" dirty="0" smtClean="0"/>
              <a:t> / </a:t>
            </a:r>
            <a:r>
              <a:rPr lang="cs-CZ" sz="7400" dirty="0" smtClean="0"/>
              <a:t>od roku</a:t>
            </a:r>
            <a:r>
              <a:rPr lang="en-US" sz="7400" dirty="0" smtClean="0"/>
              <a:t> 2014</a:t>
            </a:r>
            <a:r>
              <a:rPr lang="cs-CZ" sz="7400" dirty="0" smtClean="0"/>
              <a:t> bez souhlasu</a:t>
            </a:r>
            <a:r>
              <a:rPr lang="en-US" sz="7400" dirty="0" smtClean="0"/>
              <a:t>;</a:t>
            </a:r>
          </a:p>
          <a:p>
            <a:pPr lvl="1">
              <a:buFont typeface="Wingdings" pitchFamily="2" charset="2"/>
              <a:buChar char="q"/>
            </a:pPr>
            <a:r>
              <a:rPr lang="cs-CZ" sz="7400" dirty="0" smtClean="0"/>
              <a:t>Začíná vyšetřování </a:t>
            </a:r>
            <a:r>
              <a:rPr lang="en-US" sz="7400" dirty="0" smtClean="0"/>
              <a:t>(</a:t>
            </a:r>
            <a:r>
              <a:rPr lang="cs-CZ" sz="7400" dirty="0" smtClean="0"/>
              <a:t>nebo dohoda o smíru</a:t>
            </a:r>
            <a:r>
              <a:rPr lang="en-US" sz="7400" dirty="0" smtClean="0"/>
              <a:t>)</a:t>
            </a:r>
            <a:r>
              <a:rPr lang="cs-CZ" sz="7400" dirty="0" smtClean="0"/>
              <a:t> </a:t>
            </a:r>
            <a:r>
              <a:rPr lang="lt-LT" sz="7400" dirty="0" smtClean="0"/>
              <a:t>– </a:t>
            </a:r>
            <a:r>
              <a:rPr lang="cs-CZ" sz="7400" dirty="0" smtClean="0"/>
              <a:t>případ jde k soudu</a:t>
            </a:r>
            <a:r>
              <a:rPr lang="lt-LT" sz="7400" dirty="0" smtClean="0"/>
              <a:t> </a:t>
            </a:r>
            <a:r>
              <a:rPr lang="cs-CZ" sz="7400" dirty="0" smtClean="0"/>
              <a:t>–</a:t>
            </a:r>
            <a:r>
              <a:rPr lang="en-US" sz="7400" dirty="0" smtClean="0"/>
              <a:t> </a:t>
            </a:r>
            <a:r>
              <a:rPr lang="cs-CZ" sz="7400" dirty="0" smtClean="0"/>
              <a:t>soudní proces (nebo dohoda o smíru)</a:t>
            </a:r>
            <a:r>
              <a:rPr lang="en-US" sz="7400" dirty="0" smtClean="0"/>
              <a:t>;</a:t>
            </a:r>
          </a:p>
          <a:p>
            <a:pPr lvl="1">
              <a:buFont typeface="Wingdings" pitchFamily="2" charset="2"/>
              <a:buChar char="q"/>
            </a:pPr>
            <a:endParaRPr lang="lt-LT" sz="2900" dirty="0" smtClean="0"/>
          </a:p>
          <a:p>
            <a:pPr lvl="1">
              <a:buNone/>
            </a:pPr>
            <a:r>
              <a:rPr lang="lt-LT" sz="2900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Služba </a:t>
            </a:r>
            <a:r>
              <a:rPr lang="cs-CZ" sz="3200" b="1" dirty="0" smtClean="0"/>
              <a:t>specializované pomoci – </a:t>
            </a:r>
            <a:r>
              <a:rPr lang="cs-CZ" sz="3200" b="1" dirty="0" smtClean="0"/>
              <a:t>SSP</a:t>
            </a:r>
            <a:endParaRPr lang="lt-LT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53480" cy="46609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Tříletý projekt:</a:t>
            </a:r>
            <a:r>
              <a:rPr lang="en-US" dirty="0" smtClean="0"/>
              <a:t> 2012-2014;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K</a:t>
            </a:r>
            <a:r>
              <a:rPr lang="cs-CZ" i="1" dirty="0" err="1" smtClean="0"/>
              <a:t>rizové</a:t>
            </a:r>
            <a:r>
              <a:rPr lang="cs-CZ" i="1" dirty="0" smtClean="0"/>
              <a:t> centrum pro ženy </a:t>
            </a:r>
            <a:r>
              <a:rPr lang="cs-CZ" i="1" dirty="0" smtClean="0"/>
              <a:t>Kaunas</a:t>
            </a:r>
            <a:r>
              <a:rPr lang="en-US" i="1" dirty="0" smtClean="0"/>
              <a:t> </a:t>
            </a:r>
            <a:r>
              <a:rPr lang="cs-CZ" dirty="0" smtClean="0"/>
              <a:t>(</a:t>
            </a:r>
            <a:r>
              <a:rPr lang="en-US" dirty="0" smtClean="0"/>
              <a:t>S</a:t>
            </a:r>
            <a:r>
              <a:rPr lang="cs-CZ" dirty="0" smtClean="0"/>
              <a:t>SP</a:t>
            </a:r>
            <a:r>
              <a:rPr lang="en-US" dirty="0" smtClean="0"/>
              <a:t> </a:t>
            </a:r>
            <a:r>
              <a:rPr lang="cs-CZ" dirty="0" smtClean="0"/>
              <a:t>ve</a:t>
            </a:r>
            <a:r>
              <a:rPr lang="en-US" dirty="0" smtClean="0"/>
              <a:t> </a:t>
            </a:r>
            <a:r>
              <a:rPr lang="cs-CZ" dirty="0" smtClean="0"/>
              <a:t>městě </a:t>
            </a:r>
            <a:r>
              <a:rPr lang="en-US" dirty="0" smtClean="0"/>
              <a:t>Kaunas</a:t>
            </a:r>
            <a:r>
              <a:rPr lang="cs-CZ" dirty="0" smtClean="0"/>
              <a:t>)</a:t>
            </a:r>
            <a:r>
              <a:rPr lang="en-US" dirty="0" smtClean="0"/>
              <a:t>, </a:t>
            </a:r>
            <a:r>
              <a:rPr lang="cs-CZ" dirty="0" smtClean="0"/>
              <a:t>naši partneři: nevládní organizace</a:t>
            </a:r>
            <a:r>
              <a:rPr lang="en-US" dirty="0" smtClean="0"/>
              <a:t> </a:t>
            </a:r>
            <a:r>
              <a:rPr lang="cs-CZ" i="1" dirty="0" smtClean="0"/>
              <a:t>Ženy </a:t>
            </a:r>
            <a:r>
              <a:rPr lang="cs-CZ" i="1" dirty="0" smtClean="0"/>
              <a:t>pomáhají </a:t>
            </a:r>
            <a:r>
              <a:rPr lang="cs-CZ" i="1" dirty="0" smtClean="0"/>
              <a:t>ženám</a:t>
            </a:r>
            <a:r>
              <a:rPr lang="en-US" i="1" dirty="0" smtClean="0"/>
              <a:t> </a:t>
            </a:r>
            <a:r>
              <a:rPr lang="cs-CZ" dirty="0" smtClean="0"/>
              <a:t>(</a:t>
            </a:r>
            <a:r>
              <a:rPr lang="en-US" dirty="0" smtClean="0"/>
              <a:t>S</a:t>
            </a:r>
            <a:r>
              <a:rPr lang="cs-CZ" dirty="0" smtClean="0"/>
              <a:t>SP</a:t>
            </a:r>
            <a:r>
              <a:rPr lang="en-US" dirty="0" smtClean="0"/>
              <a:t> </a:t>
            </a:r>
            <a:r>
              <a:rPr lang="cs-CZ" dirty="0" smtClean="0"/>
              <a:t>pro města v regionu </a:t>
            </a:r>
            <a:r>
              <a:rPr lang="en-US" dirty="0" smtClean="0"/>
              <a:t>Kaunas</a:t>
            </a:r>
            <a:r>
              <a:rPr lang="cs-CZ" dirty="0" smtClean="0"/>
              <a:t>) a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cs-CZ" i="1" dirty="0" err="1" smtClean="0"/>
              <a:t>rizové</a:t>
            </a:r>
            <a:r>
              <a:rPr lang="cs-CZ" i="1" dirty="0" smtClean="0"/>
              <a:t> centrum pro muže </a:t>
            </a:r>
            <a:r>
              <a:rPr lang="cs-CZ" i="1" dirty="0" smtClean="0"/>
              <a:t>Kaunas</a:t>
            </a:r>
            <a:r>
              <a:rPr lang="en-US" dirty="0" smtClean="0"/>
              <a:t> </a:t>
            </a:r>
            <a:r>
              <a:rPr lang="cs-CZ" dirty="0" smtClean="0"/>
              <a:t>(služby pro muže)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Polic</a:t>
            </a:r>
            <a:r>
              <a:rPr lang="cs-CZ" dirty="0" smtClean="0"/>
              <a:t>i</a:t>
            </a:r>
            <a:r>
              <a:rPr lang="en-US" dirty="0" smtClean="0"/>
              <a:t>e </a:t>
            </a:r>
            <a:r>
              <a:rPr lang="cs-CZ" dirty="0" smtClean="0"/>
              <a:t>zašle vyplněný formulář o oběti a krátký popis činu SSP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/>
              <a:t>Hlavním úkolem </a:t>
            </a:r>
            <a:r>
              <a:rPr lang="en-US" b="1" dirty="0" smtClean="0"/>
              <a:t>SS</a:t>
            </a:r>
            <a:r>
              <a:rPr lang="cs-CZ" b="1" dirty="0" smtClean="0"/>
              <a:t>P</a:t>
            </a:r>
            <a:r>
              <a:rPr lang="en-US" b="1" dirty="0" smtClean="0"/>
              <a:t> </a:t>
            </a:r>
            <a:r>
              <a:rPr lang="cs-CZ" b="1" dirty="0" smtClean="0"/>
              <a:t>je </a:t>
            </a:r>
            <a:r>
              <a:rPr lang="cs-CZ" b="1" u="sng" dirty="0" smtClean="0"/>
              <a:t>zavolat oběti v den obdržení formuláře nebo následující den a navrhnout okamžité podpůrné služby:</a:t>
            </a:r>
            <a:r>
              <a:rPr lang="en-US" b="1" u="sng" dirty="0" smtClean="0"/>
              <a:t> </a:t>
            </a:r>
            <a:r>
              <a:rPr lang="cs-CZ" b="1" u="sng" dirty="0" smtClean="0"/>
              <a:t>emoční podporu, psychologickou pomoc a konzultace s právníkem</a:t>
            </a:r>
            <a:r>
              <a:rPr lang="en-US" b="1" u="sng" dirty="0" smtClean="0"/>
              <a:t>; </a:t>
            </a:r>
            <a:endParaRPr lang="en-US" b="1" dirty="0" smtClean="0"/>
          </a:p>
          <a:p>
            <a:pPr>
              <a:buFont typeface="Wingdings" pitchFamily="2" charset="2"/>
              <a:buChar char="q"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Spolupráce</a:t>
            </a:r>
            <a:r>
              <a:rPr lang="en-US" dirty="0" smtClean="0"/>
              <a:t>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700" dirty="0" smtClean="0"/>
              <a:t>V procesu pomoci obětem spolupracuje SSP s vládními i nevládními organizacemi:</a:t>
            </a:r>
            <a:endParaRPr lang="en-US" sz="2700" dirty="0" smtClean="0"/>
          </a:p>
          <a:p>
            <a:pPr lvl="2">
              <a:buFont typeface="Wingdings" pitchFamily="2" charset="2"/>
              <a:buChar char="q"/>
            </a:pPr>
            <a:r>
              <a:rPr lang="en-US" sz="2700" dirty="0" smtClean="0"/>
              <a:t> </a:t>
            </a:r>
            <a:r>
              <a:rPr lang="cs-CZ" sz="2700" u="sng" dirty="0" smtClean="0"/>
              <a:t>azylové domy</a:t>
            </a:r>
            <a:r>
              <a:rPr lang="en-US" sz="2700" dirty="0" smtClean="0"/>
              <a:t>, </a:t>
            </a:r>
            <a:r>
              <a:rPr lang="cs-CZ" sz="2700" dirty="0" smtClean="0"/>
              <a:t>centra pro boj se závislostí</a:t>
            </a:r>
            <a:r>
              <a:rPr lang="en-US" sz="2700" dirty="0" smtClean="0"/>
              <a:t>, s</a:t>
            </a:r>
            <a:r>
              <a:rPr lang="cs-CZ" sz="2700" dirty="0" err="1" smtClean="0"/>
              <a:t>lužby</a:t>
            </a:r>
            <a:r>
              <a:rPr lang="cs-CZ" sz="2700" dirty="0" smtClean="0"/>
              <a:t> sociální podpory</a:t>
            </a:r>
            <a:r>
              <a:rPr lang="en-US" sz="2700" dirty="0" smtClean="0"/>
              <a:t>, </a:t>
            </a:r>
            <a:r>
              <a:rPr lang="cs-CZ" sz="2700" dirty="0" smtClean="0"/>
              <a:t>úřad pro ochranu dětských práv, atd.</a:t>
            </a:r>
            <a:r>
              <a:rPr lang="en-US" sz="2700" dirty="0" smtClean="0"/>
              <a:t>; </a:t>
            </a:r>
          </a:p>
          <a:p>
            <a:pPr>
              <a:buFont typeface="Wingdings" pitchFamily="2" charset="2"/>
              <a:buChar char="q"/>
            </a:pPr>
            <a:r>
              <a:rPr lang="en-US" sz="2700" dirty="0" smtClean="0"/>
              <a:t> S</a:t>
            </a:r>
            <a:r>
              <a:rPr lang="cs-CZ" sz="2700" dirty="0" err="1" smtClean="0"/>
              <a:t>lužby</a:t>
            </a:r>
            <a:r>
              <a:rPr lang="cs-CZ" sz="2700" dirty="0" smtClean="0"/>
              <a:t> pro děti </a:t>
            </a:r>
            <a:r>
              <a:rPr lang="en-US" sz="2700" dirty="0" smtClean="0"/>
              <a:t>– </a:t>
            </a:r>
            <a:r>
              <a:rPr lang="en-US" sz="2700" dirty="0" err="1" smtClean="0"/>
              <a:t>probl</a:t>
            </a:r>
            <a:r>
              <a:rPr lang="cs-CZ" sz="2700" dirty="0" err="1" smtClean="0"/>
              <a:t>émy</a:t>
            </a:r>
            <a:r>
              <a:rPr lang="en-US" sz="2700" dirty="0" smtClean="0"/>
              <a:t> a </a:t>
            </a:r>
            <a:r>
              <a:rPr lang="cs-CZ" sz="2700" dirty="0" smtClean="0"/>
              <a:t>vyhlídky do budoucna</a:t>
            </a:r>
            <a:r>
              <a:rPr lang="en-US" sz="2700" dirty="0" smtClean="0"/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en-US" sz="2700" dirty="0" smtClean="0"/>
              <a:t> </a:t>
            </a:r>
            <a:r>
              <a:rPr lang="en-US" sz="2700" u="sng" dirty="0" smtClean="0"/>
              <a:t>vi</a:t>
            </a:r>
            <a:r>
              <a:rPr lang="cs-CZ" sz="2700" u="sng" dirty="0" smtClean="0"/>
              <a:t>ze</a:t>
            </a:r>
            <a:r>
              <a:rPr lang="en-US" sz="2700" u="sng" dirty="0" smtClean="0"/>
              <a:t>;</a:t>
            </a:r>
            <a:r>
              <a:rPr lang="en-US" sz="27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z="2700" dirty="0" smtClean="0"/>
              <a:t>Služby pro pachatele zajišťují: </a:t>
            </a:r>
            <a:r>
              <a:rPr lang="cs-CZ" sz="2700" dirty="0" smtClean="0"/>
              <a:t>probační </a:t>
            </a:r>
            <a:r>
              <a:rPr lang="cs-CZ" sz="2700" dirty="0" smtClean="0"/>
              <a:t>úřad pro region Kaunas a vybraná krizová centra pro muže</a:t>
            </a:r>
            <a:r>
              <a:rPr lang="en-US" sz="2700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PROGRAM</a:t>
            </a:r>
            <a:r>
              <a:rPr lang="cs-CZ" dirty="0" smtClean="0"/>
              <a:t> změny násilného chování </a:t>
            </a:r>
            <a:r>
              <a:rPr lang="en-US" dirty="0" smtClean="0"/>
              <a:t>(1) </a:t>
            </a:r>
            <a:endParaRPr lang="lt-L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4370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700" dirty="0" smtClean="0"/>
              <a:t>Původ v Dánsku</a:t>
            </a:r>
            <a:r>
              <a:rPr lang="en-US" sz="2700" dirty="0" smtClean="0"/>
              <a:t>: Dialog Mod </a:t>
            </a:r>
            <a:r>
              <a:rPr lang="en-US" sz="2700" dirty="0" err="1" smtClean="0"/>
              <a:t>Vol</a:t>
            </a:r>
            <a:r>
              <a:rPr lang="en-US" sz="2700" dirty="0" smtClean="0"/>
              <a:t> (</a:t>
            </a:r>
            <a:r>
              <a:rPr lang="en-US" sz="2700" dirty="0" err="1" smtClean="0"/>
              <a:t>Askovgaarden</a:t>
            </a:r>
            <a:r>
              <a:rPr lang="en-US" sz="2700" dirty="0" smtClean="0"/>
              <a:t>);</a:t>
            </a:r>
          </a:p>
          <a:p>
            <a:pPr>
              <a:buFont typeface="Wingdings" pitchFamily="2" charset="2"/>
              <a:buChar char="q"/>
            </a:pPr>
            <a:r>
              <a:rPr lang="en-US" sz="2700" dirty="0" smtClean="0"/>
              <a:t>Dialog </a:t>
            </a:r>
            <a:r>
              <a:rPr lang="cs-CZ" sz="2700" dirty="0" smtClean="0"/>
              <a:t>proti domácímu násilí</a:t>
            </a:r>
            <a:r>
              <a:rPr lang="en-US" sz="2700" dirty="0" smtClean="0"/>
              <a:t> (D</a:t>
            </a:r>
            <a:r>
              <a:rPr lang="cs-CZ" sz="2700" dirty="0" smtClean="0"/>
              <a:t>PDN</a:t>
            </a:r>
            <a:r>
              <a:rPr lang="en-US" sz="2700" dirty="0" smtClean="0"/>
              <a:t>) – program </a:t>
            </a:r>
            <a:r>
              <a:rPr lang="cs-CZ" sz="2700" dirty="0" smtClean="0"/>
              <a:t>trvá 12 až 16 měsíců</a:t>
            </a:r>
            <a:r>
              <a:rPr lang="en-US" sz="2700" dirty="0" smtClean="0"/>
              <a:t> a</a:t>
            </a:r>
            <a:r>
              <a:rPr lang="cs-CZ" sz="2700" dirty="0" smtClean="0"/>
              <a:t> má tři fáze</a:t>
            </a:r>
            <a:r>
              <a:rPr lang="en-US" sz="2700" dirty="0" smtClean="0"/>
              <a:t>: </a:t>
            </a:r>
          </a:p>
          <a:p>
            <a:pPr lvl="2">
              <a:buFont typeface="Wingdings" pitchFamily="2" charset="2"/>
              <a:buChar char="q"/>
            </a:pPr>
            <a:r>
              <a:rPr lang="cs-CZ" sz="2600" dirty="0" smtClean="0"/>
              <a:t> i</a:t>
            </a:r>
            <a:r>
              <a:rPr lang="en-US" sz="2600" dirty="0" err="1" smtClean="0"/>
              <a:t>ndivid</a:t>
            </a:r>
            <a:r>
              <a:rPr lang="cs-CZ" sz="2600" dirty="0" err="1" smtClean="0"/>
              <a:t>uální</a:t>
            </a:r>
            <a:r>
              <a:rPr lang="cs-CZ" sz="2600" dirty="0" smtClean="0"/>
              <a:t> kontakt</a:t>
            </a:r>
            <a:r>
              <a:rPr lang="en-US" sz="2600" dirty="0" smtClean="0"/>
              <a:t> (2 m</a:t>
            </a:r>
            <a:r>
              <a:rPr lang="cs-CZ" sz="2600" dirty="0" err="1" smtClean="0"/>
              <a:t>ěsíce</a:t>
            </a:r>
            <a:r>
              <a:rPr lang="en-US" sz="2600" dirty="0" smtClean="0"/>
              <a:t>),</a:t>
            </a:r>
          </a:p>
          <a:p>
            <a:pPr lvl="2">
              <a:buFont typeface="Wingdings" pitchFamily="2" charset="2"/>
              <a:buChar char="q"/>
            </a:pPr>
            <a:r>
              <a:rPr lang="en-US" sz="2600" dirty="0" smtClean="0"/>
              <a:t> </a:t>
            </a:r>
            <a:r>
              <a:rPr lang="cs-CZ" sz="2600" dirty="0" smtClean="0"/>
              <a:t>skupinová sezení</a:t>
            </a:r>
            <a:r>
              <a:rPr lang="en-US" sz="2600" dirty="0" smtClean="0"/>
              <a:t> (6 m</a:t>
            </a:r>
            <a:r>
              <a:rPr lang="cs-CZ" sz="2600" dirty="0" err="1" smtClean="0"/>
              <a:t>ěsíců</a:t>
            </a:r>
            <a:r>
              <a:rPr lang="en-US" sz="2600" dirty="0" smtClean="0"/>
              <a:t>),</a:t>
            </a:r>
          </a:p>
          <a:p>
            <a:pPr lvl="2">
              <a:buFont typeface="Wingdings" pitchFamily="2" charset="2"/>
              <a:buChar char="q"/>
            </a:pPr>
            <a:r>
              <a:rPr lang="en-US" sz="2600" dirty="0" smtClean="0"/>
              <a:t> </a:t>
            </a:r>
            <a:r>
              <a:rPr lang="cs-CZ" sz="2600" dirty="0" smtClean="0"/>
              <a:t>integrační proces</a:t>
            </a:r>
            <a:r>
              <a:rPr lang="en-US" sz="2600" dirty="0" smtClean="0"/>
              <a:t> (3-6 m</a:t>
            </a:r>
            <a:r>
              <a:rPr lang="cs-CZ" sz="2600" dirty="0" err="1" smtClean="0"/>
              <a:t>ěsíců</a:t>
            </a:r>
            <a:r>
              <a:rPr lang="en-US" sz="2600" dirty="0" smtClean="0"/>
              <a:t>);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Upravená verze </a:t>
            </a:r>
            <a:r>
              <a:rPr lang="cs-CZ" sz="2800" i="1" dirty="0" smtClean="0"/>
              <a:t>Krizového centra pro muže Kaunas </a:t>
            </a:r>
            <a:r>
              <a:rPr lang="en-US" sz="2800" dirty="0" smtClean="0"/>
              <a:t>– </a:t>
            </a:r>
            <a:r>
              <a:rPr lang="en-US" sz="2800" u="sng" dirty="0" smtClean="0"/>
              <a:t>3 m</a:t>
            </a:r>
            <a:r>
              <a:rPr lang="cs-CZ" sz="2800" u="sng" dirty="0" err="1" smtClean="0"/>
              <a:t>ěsíce</a:t>
            </a:r>
            <a:r>
              <a:rPr lang="cs-CZ" sz="2800" dirty="0" smtClean="0"/>
              <a:t> plus období podpory</a:t>
            </a:r>
            <a:r>
              <a:rPr lang="en-US" sz="2800" dirty="0" smtClean="0"/>
              <a:t>:</a:t>
            </a:r>
          </a:p>
          <a:p>
            <a:pPr marL="800100" lvl="3" indent="-342900">
              <a:buFont typeface="Wingdings" pitchFamily="2" charset="2"/>
              <a:buChar char="q"/>
            </a:pPr>
            <a:r>
              <a:rPr lang="cs-CZ" sz="2600" dirty="0" smtClean="0"/>
              <a:t>o</a:t>
            </a:r>
            <a:r>
              <a:rPr lang="cs-CZ" sz="2600" dirty="0" smtClean="0"/>
              <a:t>bdobí </a:t>
            </a:r>
            <a:r>
              <a:rPr lang="cs-CZ" sz="2600" dirty="0" smtClean="0"/>
              <a:t>podpory je poskytováno těm,</a:t>
            </a:r>
            <a:r>
              <a:rPr lang="en-US" sz="2600" dirty="0" smtClean="0"/>
              <a:t> </a:t>
            </a:r>
            <a:r>
              <a:rPr lang="cs-CZ" sz="2600" dirty="0" smtClean="0"/>
              <a:t>kdo chtějí</a:t>
            </a:r>
            <a:r>
              <a:rPr lang="en-US" sz="2600" dirty="0" smtClean="0"/>
              <a:t> </a:t>
            </a:r>
            <a:r>
              <a:rPr lang="cs-CZ" sz="2600" dirty="0" smtClean="0"/>
              <a:t>přijít s partnerem na párové konzultace;</a:t>
            </a:r>
            <a:endParaRPr lang="en-US" sz="2600" dirty="0" smtClean="0"/>
          </a:p>
          <a:p>
            <a:pPr lvl="2"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</a:t>
            </a:r>
            <a:r>
              <a:rPr lang="cs-CZ" dirty="0" smtClean="0"/>
              <a:t> změny násilného chování </a:t>
            </a:r>
            <a:r>
              <a:rPr lang="en-US" dirty="0" smtClean="0"/>
              <a:t>(2)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700" dirty="0" smtClean="0"/>
              <a:t>Skupinová sezení</a:t>
            </a:r>
            <a:r>
              <a:rPr lang="lt-LT" sz="2700" dirty="0" smtClean="0"/>
              <a:t> –</a:t>
            </a:r>
            <a:r>
              <a:rPr lang="cs-CZ" sz="2700" dirty="0" smtClean="0"/>
              <a:t> skupina 6-8 mužů navštěvuje týdenní sezení</a:t>
            </a:r>
            <a:r>
              <a:rPr lang="lt-LT" sz="2700" dirty="0" smtClean="0"/>
              <a:t>. </a:t>
            </a:r>
            <a:r>
              <a:rPr lang="cs-CZ" sz="2700" dirty="0" smtClean="0"/>
              <a:t>Vedoucí skupiny</a:t>
            </a:r>
            <a:r>
              <a:rPr lang="lt-LT" sz="2700" dirty="0" smtClean="0"/>
              <a:t>: psycholog </a:t>
            </a:r>
            <a:r>
              <a:rPr lang="cs-CZ" sz="2700" dirty="0" smtClean="0"/>
              <a:t>a sociální pracovník </a:t>
            </a:r>
            <a:r>
              <a:rPr lang="lt-LT" sz="2700" dirty="0" smtClean="0"/>
              <a:t>/ </a:t>
            </a:r>
            <a:r>
              <a:rPr lang="cs-CZ" sz="2700" dirty="0" smtClean="0"/>
              <a:t>jeden muž a jedna žena</a:t>
            </a:r>
            <a:r>
              <a:rPr lang="lt-LT" sz="2700" dirty="0" smtClean="0"/>
              <a:t>. </a:t>
            </a:r>
            <a:r>
              <a:rPr lang="cs-CZ" sz="2700" dirty="0" smtClean="0"/>
              <a:t>Cíle skupinových sezení</a:t>
            </a:r>
            <a:r>
              <a:rPr lang="en-US" sz="2700" dirty="0" smtClean="0"/>
              <a:t>:</a:t>
            </a:r>
            <a:endParaRPr lang="en-US" sz="2600" dirty="0" smtClean="0"/>
          </a:p>
          <a:p>
            <a:pPr lvl="2">
              <a:buFont typeface="Wingdings" pitchFamily="2" charset="2"/>
              <a:buChar char="q"/>
            </a:pPr>
            <a:r>
              <a:rPr lang="cs-CZ" sz="2600" dirty="0" smtClean="0"/>
              <a:t> </a:t>
            </a:r>
            <a:r>
              <a:rPr lang="cs-CZ" sz="2600" dirty="0" smtClean="0"/>
              <a:t>naučit </a:t>
            </a:r>
            <a:r>
              <a:rPr lang="cs-CZ" sz="2600" dirty="0" smtClean="0"/>
              <a:t>se rozpoznávat pocity a reakce</a:t>
            </a:r>
            <a:r>
              <a:rPr lang="lt-LT" sz="2600" dirty="0" smtClean="0"/>
              <a:t>, </a:t>
            </a:r>
            <a:endParaRPr lang="en-US" sz="2600" dirty="0" smtClean="0"/>
          </a:p>
          <a:p>
            <a:pPr lvl="2">
              <a:buFont typeface="Wingdings" pitchFamily="2" charset="2"/>
              <a:buChar char="q"/>
            </a:pPr>
            <a:r>
              <a:rPr lang="en-US" sz="2600" dirty="0" smtClean="0"/>
              <a:t> </a:t>
            </a:r>
            <a:r>
              <a:rPr lang="cs-CZ" sz="2600" dirty="0" smtClean="0"/>
              <a:t>a</a:t>
            </a:r>
            <a:r>
              <a:rPr lang="cs-CZ" sz="2600" dirty="0" smtClean="0"/>
              <a:t>nalyzovat </a:t>
            </a:r>
            <a:r>
              <a:rPr lang="cs-CZ" sz="2600" dirty="0" smtClean="0"/>
              <a:t>nevhodné chování a jeho příčiny</a:t>
            </a:r>
            <a:r>
              <a:rPr lang="lt-LT" sz="2600" dirty="0" smtClean="0"/>
              <a:t>,</a:t>
            </a:r>
            <a:endParaRPr lang="en-US" sz="2600" dirty="0" smtClean="0"/>
          </a:p>
          <a:p>
            <a:pPr lvl="2">
              <a:buFont typeface="Wingdings" pitchFamily="2" charset="2"/>
              <a:buChar char="q"/>
            </a:pPr>
            <a:r>
              <a:rPr lang="lt-LT" sz="2600" dirty="0" smtClean="0"/>
              <a:t> </a:t>
            </a:r>
            <a:r>
              <a:rPr lang="cs-CZ" sz="2600" dirty="0" smtClean="0"/>
              <a:t>p</a:t>
            </a:r>
            <a:r>
              <a:rPr lang="cs-CZ" sz="2600" dirty="0" smtClean="0"/>
              <a:t>osilovat </a:t>
            </a:r>
            <a:r>
              <a:rPr lang="cs-CZ" sz="2600" dirty="0" smtClean="0"/>
              <a:t>vůli k odmítnutí násilného chování</a:t>
            </a:r>
            <a:r>
              <a:rPr lang="lt-LT" sz="2600" dirty="0" smtClean="0"/>
              <a:t>. </a:t>
            </a:r>
            <a:endParaRPr lang="en-US" sz="2600" dirty="0" smtClean="0"/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Program </a:t>
            </a:r>
            <a:r>
              <a:rPr lang="cs-CZ" sz="2800" dirty="0" smtClean="0"/>
              <a:t>probačního </a:t>
            </a:r>
            <a:r>
              <a:rPr lang="cs-CZ" sz="2800" dirty="0" smtClean="0"/>
              <a:t>úřadu pro region Kaunas</a:t>
            </a:r>
            <a:r>
              <a:rPr lang="en-US" sz="2800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</a:t>
            </a:r>
            <a:r>
              <a:rPr lang="cs-CZ" dirty="0" err="1" smtClean="0"/>
              <a:t>omácí</a:t>
            </a:r>
            <a:r>
              <a:rPr lang="cs-CZ" dirty="0" smtClean="0"/>
              <a:t> násilí</a:t>
            </a:r>
            <a:r>
              <a:rPr lang="en-US" dirty="0" smtClean="0"/>
              <a:t> (1)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Postupy SSP </a:t>
            </a:r>
            <a:r>
              <a:rPr lang="en-US" sz="2800" dirty="0" smtClean="0"/>
              <a:t>a</a:t>
            </a:r>
            <a:r>
              <a:rPr lang="cs-CZ" sz="2800" dirty="0" smtClean="0"/>
              <a:t> změny v domácím násilí</a:t>
            </a:r>
            <a:r>
              <a:rPr lang="en-US" sz="2800" dirty="0" smtClean="0"/>
              <a:t>;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Podle modelu </a:t>
            </a:r>
            <a:r>
              <a:rPr lang="en-US" sz="2800" dirty="0" smtClean="0"/>
              <a:t>M</a:t>
            </a:r>
            <a:r>
              <a:rPr lang="en-US" sz="2800" dirty="0" smtClean="0"/>
              <a:t>.</a:t>
            </a:r>
            <a:r>
              <a:rPr lang="cs-CZ" sz="2800" dirty="0" smtClean="0"/>
              <a:t> </a:t>
            </a:r>
            <a:r>
              <a:rPr lang="en-US" sz="2800" dirty="0" smtClean="0"/>
              <a:t>P.</a:t>
            </a:r>
            <a:r>
              <a:rPr lang="cs-CZ" sz="2800" dirty="0" smtClean="0"/>
              <a:t> </a:t>
            </a:r>
            <a:r>
              <a:rPr lang="en-US" sz="2800" dirty="0" err="1" smtClean="0"/>
              <a:t>Johnso</a:t>
            </a:r>
            <a:r>
              <a:rPr lang="cs-CZ" sz="2800" dirty="0" smtClean="0"/>
              <a:t>na</a:t>
            </a:r>
            <a:r>
              <a:rPr lang="en-US" sz="2800" dirty="0" smtClean="0"/>
              <a:t> (2011) </a:t>
            </a:r>
            <a:r>
              <a:rPr lang="cs-CZ" sz="2800" dirty="0" smtClean="0"/>
              <a:t>rozlišujeme 3 typy domácího násilí</a:t>
            </a:r>
            <a:r>
              <a:rPr lang="en-US" sz="2800" dirty="0" smtClean="0"/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cs-CZ" sz="2600" dirty="0" err="1" smtClean="0"/>
              <a:t>i</a:t>
            </a:r>
            <a:r>
              <a:rPr lang="en-US" sz="2600" dirty="0" err="1" smtClean="0"/>
              <a:t>ntim</a:t>
            </a:r>
            <a:r>
              <a:rPr lang="cs-CZ" sz="2600" dirty="0" smtClean="0"/>
              <a:t>ní terorismus</a:t>
            </a:r>
            <a:r>
              <a:rPr lang="en-US" sz="2600" dirty="0" smtClean="0"/>
              <a:t> (</a:t>
            </a:r>
            <a:r>
              <a:rPr lang="cs-CZ" sz="2600" dirty="0" smtClean="0"/>
              <a:t>zpravidla u mužů</a:t>
            </a:r>
            <a:r>
              <a:rPr lang="en-US" sz="2600" dirty="0" smtClean="0"/>
              <a:t>);</a:t>
            </a:r>
          </a:p>
          <a:p>
            <a:pPr lvl="2">
              <a:buFont typeface="Wingdings" pitchFamily="2" charset="2"/>
              <a:buChar char="q"/>
            </a:pPr>
            <a:r>
              <a:rPr lang="cs-CZ" sz="2600" dirty="0" smtClean="0"/>
              <a:t>n</a:t>
            </a:r>
            <a:r>
              <a:rPr lang="cs-CZ" sz="2600" dirty="0" smtClean="0"/>
              <a:t>ásilný </a:t>
            </a:r>
            <a:r>
              <a:rPr lang="cs-CZ" sz="2600" dirty="0" smtClean="0"/>
              <a:t>odpor</a:t>
            </a:r>
            <a:r>
              <a:rPr lang="en-US" sz="2600" dirty="0" smtClean="0"/>
              <a:t> (</a:t>
            </a:r>
            <a:r>
              <a:rPr lang="cs-CZ" sz="2600" dirty="0" smtClean="0"/>
              <a:t>zpravidla u žen</a:t>
            </a:r>
            <a:r>
              <a:rPr lang="en-US" sz="2600" dirty="0" smtClean="0"/>
              <a:t>);</a:t>
            </a:r>
          </a:p>
          <a:p>
            <a:pPr lvl="2">
              <a:buFont typeface="Wingdings" pitchFamily="2" charset="2"/>
              <a:buChar char="q"/>
            </a:pPr>
            <a:r>
              <a:rPr lang="cs-CZ" sz="2600" dirty="0" smtClean="0"/>
              <a:t>s</a:t>
            </a:r>
            <a:r>
              <a:rPr lang="en-US" sz="2600" dirty="0" smtClean="0"/>
              <a:t>it</a:t>
            </a:r>
            <a:r>
              <a:rPr lang="cs-CZ" sz="2600" dirty="0" err="1" smtClean="0"/>
              <a:t>uační</a:t>
            </a:r>
            <a:r>
              <a:rPr lang="cs-CZ" sz="2600" dirty="0" smtClean="0"/>
              <a:t> párové násilí</a:t>
            </a:r>
            <a:r>
              <a:rPr lang="en-US" sz="2600" dirty="0" smtClean="0"/>
              <a:t> (</a:t>
            </a:r>
            <a:r>
              <a:rPr lang="cs-CZ" sz="2600" dirty="0" smtClean="0"/>
              <a:t>obě pohlaví</a:t>
            </a:r>
            <a:r>
              <a:rPr lang="en-US" sz="2600" dirty="0" smtClean="0"/>
              <a:t>);</a:t>
            </a:r>
          </a:p>
          <a:p>
            <a:pPr lvl="2">
              <a:buFont typeface="Wingdings" pitchFamily="2" charset="2"/>
              <a:buChar char="q"/>
            </a:pPr>
            <a:endParaRPr lang="lt-L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143240" y="2071680"/>
            <a:ext cx="2511040" cy="1357320"/>
          </a:xfrm>
          <a:prstGeom prst="rect">
            <a:avLst/>
          </a:prstGeom>
          <a:noFill/>
          <a:ln w="9525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Dom</a:t>
            </a:r>
            <a:r>
              <a:rPr lang="cs-CZ" dirty="0" err="1" smtClean="0"/>
              <a:t>ácí</a:t>
            </a:r>
            <a:r>
              <a:rPr lang="cs-CZ" dirty="0" smtClean="0"/>
              <a:t> násilí</a:t>
            </a:r>
            <a:r>
              <a:rPr lang="en-US" dirty="0" smtClean="0"/>
              <a:t> (2)</a:t>
            </a:r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Hlavní problémy v rodinách s výskytem domácího násilí</a:t>
            </a:r>
            <a:r>
              <a:rPr lang="en-US" sz="2800" dirty="0" smtClean="0"/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cs-CZ" sz="2600" dirty="0" smtClean="0"/>
              <a:t>n</a:t>
            </a:r>
            <a:r>
              <a:rPr lang="cs-CZ" sz="2600" dirty="0" smtClean="0"/>
              <a:t>erovnováha </a:t>
            </a:r>
            <a:r>
              <a:rPr lang="cs-CZ" sz="2600" dirty="0" smtClean="0"/>
              <a:t>moci</a:t>
            </a:r>
            <a:r>
              <a:rPr lang="en-US" sz="2600" dirty="0" smtClean="0"/>
              <a:t>;</a:t>
            </a:r>
            <a:r>
              <a:rPr lang="cs-CZ" sz="2600" dirty="0" smtClean="0"/>
              <a:t> </a:t>
            </a:r>
            <a:endParaRPr lang="en-US" sz="2600" dirty="0" smtClean="0"/>
          </a:p>
          <a:p>
            <a:pPr lvl="2">
              <a:buFont typeface="Wingdings" pitchFamily="2" charset="2"/>
              <a:buChar char="q"/>
            </a:pPr>
            <a:r>
              <a:rPr lang="cs-CZ" sz="2600" u="sng" dirty="0" smtClean="0"/>
              <a:t>p</a:t>
            </a:r>
            <a:r>
              <a:rPr lang="cs-CZ" sz="2600" u="sng" dirty="0" smtClean="0"/>
              <a:t>roblémy </a:t>
            </a:r>
            <a:r>
              <a:rPr lang="cs-CZ" sz="2600" u="sng" dirty="0" smtClean="0"/>
              <a:t>v komunikaci</a:t>
            </a:r>
            <a:r>
              <a:rPr lang="en-US" sz="2600" dirty="0" smtClean="0"/>
              <a:t>;</a:t>
            </a:r>
          </a:p>
          <a:p>
            <a:pPr lvl="2">
              <a:buFont typeface="Wingdings" pitchFamily="2" charset="2"/>
              <a:buChar char="q"/>
            </a:pPr>
            <a:r>
              <a:rPr lang="cs-CZ" sz="2600" dirty="0" smtClean="0"/>
              <a:t>n</a:t>
            </a:r>
            <a:r>
              <a:rPr lang="cs-CZ" sz="2600" dirty="0" smtClean="0"/>
              <a:t>ezaměstnanost</a:t>
            </a:r>
            <a:r>
              <a:rPr lang="en-US" sz="2600" dirty="0" smtClean="0"/>
              <a:t>;                                       </a:t>
            </a:r>
          </a:p>
          <a:p>
            <a:pPr lvl="2">
              <a:buFont typeface="Wingdings" pitchFamily="2" charset="2"/>
              <a:buChar char="q"/>
            </a:pPr>
            <a:r>
              <a:rPr lang="cs-CZ" sz="2600" dirty="0" smtClean="0"/>
              <a:t>ž</a:t>
            </a:r>
            <a:r>
              <a:rPr lang="cs-CZ" sz="2600" dirty="0" smtClean="0"/>
              <a:t>árlivost</a:t>
            </a:r>
            <a:r>
              <a:rPr lang="en-US" sz="2600" dirty="0" smtClean="0"/>
              <a:t>;</a:t>
            </a:r>
          </a:p>
          <a:p>
            <a:pPr lvl="2">
              <a:buFont typeface="Wingdings" pitchFamily="2" charset="2"/>
              <a:buChar char="q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omácí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konflikty</a:t>
            </a:r>
            <a:r>
              <a:rPr lang="en-US" sz="2600" dirty="0" smtClean="0"/>
              <a:t>;</a:t>
            </a:r>
          </a:p>
          <a:p>
            <a:pPr lvl="2">
              <a:buFont typeface="Wingdings" pitchFamily="2" charset="2"/>
              <a:buChar char="q"/>
            </a:pPr>
            <a:r>
              <a:rPr lang="cs-CZ" sz="2600" dirty="0" smtClean="0"/>
              <a:t>r</a:t>
            </a:r>
            <a:r>
              <a:rPr lang="cs-CZ" sz="2600" dirty="0" smtClean="0"/>
              <a:t>odinný </a:t>
            </a:r>
            <a:r>
              <a:rPr lang="cs-CZ" sz="2600" dirty="0" smtClean="0"/>
              <a:t>rozpočet</a:t>
            </a:r>
            <a:r>
              <a:rPr lang="en-US" sz="2600" dirty="0" smtClean="0"/>
              <a:t>;</a:t>
            </a:r>
          </a:p>
          <a:p>
            <a:pPr lvl="2">
              <a:buFont typeface="Wingdings" pitchFamily="2" charset="2"/>
              <a:buChar char="q"/>
            </a:pPr>
            <a:r>
              <a:rPr lang="cs-CZ" sz="2600" dirty="0" smtClean="0"/>
              <a:t>a</a:t>
            </a:r>
            <a:r>
              <a:rPr lang="en-US" sz="2600" dirty="0" smtClean="0"/>
              <a:t>l</a:t>
            </a:r>
            <a:r>
              <a:rPr lang="cs-CZ" sz="2600" dirty="0" smtClean="0"/>
              <a:t>k</a:t>
            </a:r>
            <a:r>
              <a:rPr lang="en-US" sz="2600" dirty="0" err="1" smtClean="0"/>
              <a:t>ohol</a:t>
            </a:r>
            <a:r>
              <a:rPr lang="en-US" sz="2600" dirty="0" smtClean="0"/>
              <a:t> (</a:t>
            </a:r>
            <a:r>
              <a:rPr lang="cs-CZ" sz="2600" dirty="0" smtClean="0"/>
              <a:t>ve spojení s </a:t>
            </a:r>
          </a:p>
          <a:p>
            <a:pPr lvl="2">
              <a:buNone/>
            </a:pPr>
            <a:r>
              <a:rPr lang="cs-CZ" sz="2600" dirty="0" smtClean="0"/>
              <a:t>   předchozími body</a:t>
            </a:r>
            <a:r>
              <a:rPr lang="en-US" sz="2600" dirty="0" smtClean="0"/>
              <a:t>);</a:t>
            </a:r>
          </a:p>
        </p:txBody>
      </p:sp>
      <p:grpSp>
        <p:nvGrpSpPr>
          <p:cNvPr id="2057" name="Group 9"/>
          <p:cNvGrpSpPr>
            <a:grpSpLocks noChangeAspect="1"/>
          </p:cNvGrpSpPr>
          <p:nvPr/>
        </p:nvGrpSpPr>
        <p:grpSpPr bwMode="auto">
          <a:xfrm>
            <a:off x="5857884" y="2214554"/>
            <a:ext cx="2352675" cy="3071813"/>
            <a:chOff x="3915" y="1350"/>
            <a:chExt cx="1482" cy="193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056" name="AutoShape 8"/>
            <p:cNvSpPr>
              <a:spLocks noChangeAspect="1" noChangeArrowheads="1" noTextEdit="1"/>
            </p:cNvSpPr>
            <p:nvPr/>
          </p:nvSpPr>
          <p:spPr bwMode="auto">
            <a:xfrm>
              <a:off x="3915" y="1350"/>
              <a:ext cx="1482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15" y="1350"/>
              <a:ext cx="1486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2250</TotalTime>
  <Words>884</Words>
  <Application>Microsoft Office PowerPoint</Application>
  <PresentationFormat>Předvádění na obrazovce (4:3)</PresentationFormat>
  <Paragraphs>105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Trek</vt:lpstr>
      <vt:lpstr> Práce s rodinami v případech domácího násilí   Kaunas County Women Crisis centre  (Krizové centrum pro ženy kaunas)  </vt:lpstr>
      <vt:lpstr>KRIZOVÉ CENTRUM PRO ŽENY KAUNAS</vt:lpstr>
      <vt:lpstr>ZÁKON O OCHRANĚ PROTI domácímu násilí (2011)</vt:lpstr>
      <vt:lpstr>Služba specializované pomoci – SSP</vt:lpstr>
      <vt:lpstr>Spolupráce </vt:lpstr>
      <vt:lpstr> PROGRAM změny násilného chování (1) </vt:lpstr>
      <vt:lpstr>Program změny násilného chování (2)</vt:lpstr>
      <vt:lpstr>Domácí násilí (1)</vt:lpstr>
      <vt:lpstr>Domácí násilí (2)</vt:lpstr>
      <vt:lpstr>Párové poradenství (1)</vt:lpstr>
      <vt:lpstr>Párové poradenství (2)</vt:lpstr>
      <vt:lpstr>Role poradce</vt:lpstr>
      <vt:lpstr>PROBLémy</vt:lpstr>
      <vt:lpstr>Perspektivy do budoucna</vt:lpstr>
      <vt:lpstr>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Birute Leinartiene</dc:creator>
  <cp:lastModifiedBy>Bětka</cp:lastModifiedBy>
  <cp:revision>235</cp:revision>
  <dcterms:created xsi:type="dcterms:W3CDTF">2013-03-02T09:17:45Z</dcterms:created>
  <dcterms:modified xsi:type="dcterms:W3CDTF">2014-11-28T12:04:17Z</dcterms:modified>
</cp:coreProperties>
</file>